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84" r:id="rId2"/>
    <p:sldId id="409" r:id="rId3"/>
    <p:sldId id="418" r:id="rId4"/>
    <p:sldId id="428" r:id="rId5"/>
    <p:sldId id="416" r:id="rId6"/>
    <p:sldId id="410" r:id="rId7"/>
    <p:sldId id="419" r:id="rId8"/>
    <p:sldId id="408" r:id="rId9"/>
    <p:sldId id="424" r:id="rId10"/>
    <p:sldId id="425" r:id="rId11"/>
    <p:sldId id="423" r:id="rId12"/>
    <p:sldId id="420" r:id="rId13"/>
    <p:sldId id="426" r:id="rId14"/>
    <p:sldId id="427" r:id="rId15"/>
    <p:sldId id="421" r:id="rId16"/>
    <p:sldId id="404" r:id="rId17"/>
    <p:sldId id="406" r:id="rId18"/>
    <p:sldId id="407" r:id="rId19"/>
    <p:sldId id="405" r:id="rId20"/>
    <p:sldId id="414" r:id="rId21"/>
    <p:sldId id="413" r:id="rId22"/>
    <p:sldId id="415" r:id="rId2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Morris"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411"/>
    <a:srgbClr val="008545"/>
    <a:srgbClr val="D2E824"/>
    <a:srgbClr val="0F0000"/>
    <a:srgbClr val="00487A"/>
    <a:srgbClr val="508914"/>
    <a:srgbClr val="CBCF19"/>
    <a:srgbClr val="AC820C"/>
    <a:srgbClr val="78B832"/>
    <a:srgbClr val="F1C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271" autoAdjust="0"/>
  </p:normalViewPr>
  <p:slideViewPr>
    <p:cSldViewPr>
      <p:cViewPr varScale="1">
        <p:scale>
          <a:sx n="63" d="100"/>
          <a:sy n="63" d="100"/>
        </p:scale>
        <p:origin x="1784" y="44"/>
      </p:cViewPr>
      <p:guideLst>
        <p:guide orient="horz" pos="2160"/>
        <p:guide pos="2880"/>
      </p:guideLst>
    </p:cSldViewPr>
  </p:slideViewPr>
  <p:notesTextViewPr>
    <p:cViewPr>
      <p:scale>
        <a:sx n="100" d="100"/>
        <a:sy n="100" d="100"/>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FC21F9A6-8D3F-4660-B131-14B4857023F4}" type="datetimeFigureOut">
              <a:rPr lang="en-US" smtClean="0"/>
              <a:pPr/>
              <a:t>12/6/2014</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DF3181F-D07F-4F41-96C8-F6D4E6553AA7}" type="slidenum">
              <a:rPr lang="en-US" smtClean="0"/>
              <a:pPr/>
              <a:t>‹#›</a:t>
            </a:fld>
            <a:endParaRPr lang="en-US"/>
          </a:p>
        </p:txBody>
      </p:sp>
    </p:spTree>
    <p:extLst>
      <p:ext uri="{BB962C8B-B14F-4D97-AF65-F5344CB8AC3E}">
        <p14:creationId xmlns:p14="http://schemas.microsoft.com/office/powerpoint/2010/main" val="238351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75DC68A-1DE4-4F5C-BD16-80B363AE9BE7}" type="datetimeFigureOut">
              <a:rPr lang="en-US" smtClean="0"/>
              <a:pPr/>
              <a:t>12/6/2014</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5FA7554-D394-46B8-AFF9-EF26282C6467}" type="slidenum">
              <a:rPr lang="en-US" smtClean="0"/>
              <a:pPr/>
              <a:t>‹#›</a:t>
            </a:fld>
            <a:endParaRPr lang="en-US" dirty="0"/>
          </a:p>
        </p:txBody>
      </p:sp>
    </p:spTree>
    <p:extLst>
      <p:ext uri="{BB962C8B-B14F-4D97-AF65-F5344CB8AC3E}">
        <p14:creationId xmlns:p14="http://schemas.microsoft.com/office/powerpoint/2010/main" val="118148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i="1" dirty="0" smtClean="0">
                <a:latin typeface="Arial"/>
                <a:cs typeface="Arial"/>
              </a:rPr>
              <a:t>[Start talk on next slide]</a:t>
            </a:r>
          </a:p>
        </p:txBody>
      </p:sp>
      <p:sp>
        <p:nvSpPr>
          <p:cNvPr id="4" name="Espace réservé du numéro de diapositive 3"/>
          <p:cNvSpPr>
            <a:spLocks noGrp="1"/>
          </p:cNvSpPr>
          <p:nvPr>
            <p:ph type="sldNum" sz="quarter" idx="5"/>
          </p:nvPr>
        </p:nvSpPr>
        <p:spPr/>
        <p:txBody>
          <a:bodyPr/>
          <a:lstStyle/>
          <a:p>
            <a:pPr>
              <a:defRPr/>
            </a:pPr>
            <a:fld id="{58D6622A-B386-4E49-9A26-38565F9F2385}" type="slidenum">
              <a:rPr lang="en-GB" smtClean="0"/>
              <a:pPr>
                <a:defRPr/>
              </a:pPr>
              <a:t>1</a:t>
            </a:fld>
            <a:endParaRPr lang="en-GB" dirty="0"/>
          </a:p>
        </p:txBody>
      </p:sp>
    </p:spTree>
    <p:extLst>
      <p:ext uri="{BB962C8B-B14F-4D97-AF65-F5344CB8AC3E}">
        <p14:creationId xmlns:p14="http://schemas.microsoft.com/office/powerpoint/2010/main" val="143720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fontScale="70000" lnSpcReduction="20000"/>
          </a:bodyPr>
          <a:lstStyle/>
          <a:p>
            <a:pPr marL="228600" marR="0" indent="-228600" algn="l" defTabSz="914400" rtl="0" eaLnBrk="1" fontAlgn="auto" latinLnBrk="0" hangingPunct="1">
              <a:lnSpc>
                <a:spcPct val="100000"/>
              </a:lnSpc>
              <a:spcBef>
                <a:spcPct val="20000"/>
              </a:spcBef>
              <a:spcAft>
                <a:spcPct val="20000"/>
              </a:spcAft>
              <a:buClrTx/>
              <a:buSzTx/>
              <a:buFontTx/>
              <a:buNone/>
              <a:tabLst/>
              <a:defRPr/>
            </a:pPr>
            <a:r>
              <a:rPr lang="en-GB" sz="1000" b="0" i="1" kern="1200" noProof="0" dirty="0" smtClean="0">
                <a:solidFill>
                  <a:schemeClr val="tx1"/>
                </a:solidFill>
                <a:latin typeface="Arial"/>
                <a:ea typeface="+mn-ea"/>
                <a:cs typeface="Arial"/>
              </a:rPr>
              <a:t>Landfills are the third largest source of global anthropogenic methane emissions, and </a:t>
            </a:r>
            <a:r>
              <a:rPr lang="en-GB" sz="1000" b="1" i="1" u="sng" kern="1200" noProof="0" dirty="0" smtClean="0">
                <a:solidFill>
                  <a:schemeClr val="tx1"/>
                </a:solidFill>
                <a:latin typeface="Arial"/>
                <a:ea typeface="+mn-ea"/>
                <a:cs typeface="Arial"/>
              </a:rPr>
              <a:t>open garbage burning emits black carbon and other pollutants, including dioxin, a major health concern.</a:t>
            </a:r>
            <a:r>
              <a:rPr lang="en-GB" sz="1000" b="0" i="1" kern="1200" noProof="0" dirty="0" smtClean="0">
                <a:solidFill>
                  <a:schemeClr val="tx1"/>
                </a:solidFill>
                <a:latin typeface="Arial"/>
                <a:ea typeface="+mn-ea"/>
                <a:cs typeface="Arial"/>
              </a:rPr>
              <a:t> The Coalition Partners are working directly with cities and national governments to reduce emissions of SLCPs across the municipal solid waste sector by providing a comprehensive collection of resources,</a:t>
            </a:r>
            <a:r>
              <a:rPr lang="en-GB" sz="1000" b="0" i="1" kern="1200" baseline="0" noProof="0" dirty="0" smtClean="0">
                <a:solidFill>
                  <a:schemeClr val="tx1"/>
                </a:solidFill>
                <a:latin typeface="Arial"/>
                <a:ea typeface="+mn-ea"/>
                <a:cs typeface="Arial"/>
              </a:rPr>
              <a:t> </a:t>
            </a:r>
            <a:r>
              <a:rPr lang="en-GB" sz="1000" b="0" i="1" kern="1200" noProof="0" dirty="0" smtClean="0">
                <a:solidFill>
                  <a:schemeClr val="tx1"/>
                </a:solidFill>
                <a:latin typeface="Arial"/>
                <a:ea typeface="+mn-ea"/>
                <a:cs typeface="Arial"/>
              </a:rPr>
              <a:t>including technical assistance, financial strategies, information exchange, networking, and training. </a:t>
            </a:r>
          </a:p>
          <a:p>
            <a:pPr marL="228600" marR="0" indent="-228600" algn="l" defTabSz="914400" rtl="0" eaLnBrk="1" fontAlgn="auto" latinLnBrk="0" hangingPunct="1">
              <a:lnSpc>
                <a:spcPct val="100000"/>
              </a:lnSpc>
              <a:spcBef>
                <a:spcPct val="20000"/>
              </a:spcBef>
              <a:spcAft>
                <a:spcPct val="20000"/>
              </a:spcAft>
              <a:buClrTx/>
              <a:buSzTx/>
              <a:buFontTx/>
              <a:buNone/>
              <a:tabLst/>
              <a:defRPr/>
            </a:pPr>
            <a:endParaRPr lang="en-GB" sz="1000" kern="1200" noProof="0" dirty="0" smtClean="0">
              <a:solidFill>
                <a:schemeClr val="tx1"/>
              </a:solidFill>
              <a:latin typeface="Arial"/>
              <a:ea typeface="+mn-ea"/>
              <a:cs typeface="Arial"/>
            </a:endParaRPr>
          </a:p>
          <a:p>
            <a:r>
              <a:rPr lang="en-GB" sz="1000" b="0" kern="1200" noProof="0" dirty="0" smtClean="0">
                <a:solidFill>
                  <a:schemeClr val="tx1"/>
                </a:solidFill>
                <a:latin typeface="Arial"/>
                <a:ea typeface="+mn-ea"/>
                <a:cs typeface="Arial"/>
              </a:rPr>
              <a:t>First results: </a:t>
            </a:r>
            <a:endParaRPr lang="en-GB" sz="1000" noProof="0" dirty="0" smtClean="0">
              <a:latin typeface="Arial"/>
              <a:cs typeface="Arial"/>
            </a:endParaRPr>
          </a:p>
          <a:p>
            <a:r>
              <a:rPr lang="en-GB" sz="1000" b="0" kern="1200" noProof="0" dirty="0" smtClean="0">
                <a:solidFill>
                  <a:schemeClr val="tx1"/>
                </a:solidFill>
                <a:latin typeface="Arial"/>
                <a:ea typeface="+mn-ea"/>
                <a:cs typeface="Arial"/>
              </a:rPr>
              <a:t>Work has started in cities that will implement new action on the ground, act as </a:t>
            </a:r>
            <a:r>
              <a:rPr lang="en-GB" sz="1000" kern="1200" noProof="0" dirty="0" smtClean="0">
                <a:solidFill>
                  <a:schemeClr val="tx1"/>
                </a:solidFill>
                <a:latin typeface="Arial"/>
                <a:ea typeface="+mn-ea"/>
                <a:cs typeface="Arial"/>
              </a:rPr>
              <a:t>ambassadors</a:t>
            </a:r>
            <a:r>
              <a:rPr lang="en-GB" sz="1000" b="0" kern="1200" noProof="0" dirty="0" smtClean="0">
                <a:solidFill>
                  <a:schemeClr val="tx1"/>
                </a:solidFill>
                <a:latin typeface="Arial"/>
                <a:ea typeface="+mn-ea"/>
                <a:cs typeface="Arial"/>
              </a:rPr>
              <a:t> in their countries and regions for showcasing best practices, and sharing lessons learned with other interested </a:t>
            </a:r>
            <a:r>
              <a:rPr lang="en-GB" sz="1000" kern="1200" noProof="0" dirty="0" smtClean="0">
                <a:solidFill>
                  <a:schemeClr val="tx1"/>
                </a:solidFill>
                <a:latin typeface="Arial"/>
                <a:ea typeface="+mn-ea"/>
                <a:cs typeface="Arial"/>
              </a:rPr>
              <a:t>cities</a:t>
            </a:r>
            <a:r>
              <a:rPr lang="en-GB" sz="1000" b="0" kern="1200" noProof="0" dirty="0" smtClean="0">
                <a:solidFill>
                  <a:schemeClr val="tx1"/>
                </a:solidFill>
                <a:latin typeface="Arial"/>
                <a:ea typeface="+mn-ea"/>
                <a:cs typeface="Arial"/>
              </a:rPr>
              <a:t>. </a:t>
            </a:r>
            <a:endParaRPr lang="en-GB" sz="1000" noProof="0" dirty="0" smtClean="0">
              <a:latin typeface="Arial"/>
              <a:cs typeface="Arial"/>
            </a:endParaRPr>
          </a:p>
          <a:p>
            <a:pPr marL="285750" indent="-285750" algn="l" defTabSz="914400" rtl="0" eaLnBrk="1" latinLnBrk="0" hangingPunct="1">
              <a:buFont typeface="Arial" panose="020B0604020202020204" pitchFamily="34" charset="0"/>
              <a:buChar char="•"/>
            </a:pPr>
            <a:r>
              <a:rPr lang="en-GB" sz="1000" b="1" u="sng" kern="1200" noProof="0" dirty="0" smtClean="0">
                <a:solidFill>
                  <a:schemeClr val="tx1"/>
                </a:solidFill>
                <a:latin typeface="Arial"/>
                <a:ea typeface="+mn-ea"/>
                <a:cs typeface="Arial"/>
              </a:rPr>
              <a:t>8 pilot cities have completed</a:t>
            </a:r>
            <a:r>
              <a:rPr lang="en-GB" sz="1000" b="1" u="sng" kern="1200" baseline="0" noProof="0" dirty="0" smtClean="0">
                <a:solidFill>
                  <a:schemeClr val="tx1"/>
                </a:solidFill>
                <a:latin typeface="Arial"/>
                <a:ea typeface="+mn-ea"/>
                <a:cs typeface="Arial"/>
              </a:rPr>
              <a:t> work plans with the initiative and are beginning to implement</a:t>
            </a:r>
            <a:r>
              <a:rPr lang="en-GB" sz="1000" b="1" u="sng" kern="1200" noProof="0" dirty="0" smtClean="0">
                <a:solidFill>
                  <a:schemeClr val="tx1"/>
                </a:solidFill>
                <a:latin typeface="Arial"/>
                <a:ea typeface="+mn-ea"/>
                <a:cs typeface="Arial"/>
              </a:rPr>
              <a:t>:</a:t>
            </a:r>
            <a:r>
              <a:rPr lang="en-GB" sz="1000" b="1" u="none" kern="1200" noProof="0" dirty="0" smtClean="0">
                <a:solidFill>
                  <a:schemeClr val="tx1"/>
                </a:solidFill>
                <a:latin typeface="Arial"/>
                <a:ea typeface="+mn-ea"/>
                <a:cs typeface="Arial"/>
              </a:rPr>
              <a:t> (blue</a:t>
            </a:r>
            <a:r>
              <a:rPr lang="en-GB" sz="1000" b="1" u="none" kern="1200" baseline="0" noProof="0" dirty="0" smtClean="0">
                <a:solidFill>
                  <a:schemeClr val="tx1"/>
                </a:solidFill>
                <a:latin typeface="Arial"/>
                <a:ea typeface="+mn-ea"/>
                <a:cs typeface="Arial"/>
              </a:rPr>
              <a:t> pins on map) </a:t>
            </a:r>
            <a:r>
              <a:rPr lang="en-GB" sz="1000" kern="1200" dirty="0" smtClean="0">
                <a:solidFill>
                  <a:schemeClr val="tx1"/>
                </a:solidFill>
                <a:latin typeface="Arial"/>
                <a:ea typeface="+mn-ea"/>
                <a:cs typeface="Arial"/>
              </a:rPr>
              <a:t>Dhaka (Bangladesh); Rio de Janeiro (Brazil); </a:t>
            </a:r>
            <a:r>
              <a:rPr lang="en-GB" sz="1000" kern="1200" dirty="0" err="1" smtClean="0">
                <a:solidFill>
                  <a:schemeClr val="tx1"/>
                </a:solidFill>
                <a:latin typeface="Arial"/>
                <a:ea typeface="+mn-ea"/>
                <a:cs typeface="Arial"/>
              </a:rPr>
              <a:t>Viña</a:t>
            </a:r>
            <a:r>
              <a:rPr lang="en-GB" sz="1000" kern="1200" dirty="0" smtClean="0">
                <a:solidFill>
                  <a:schemeClr val="tx1"/>
                </a:solidFill>
                <a:latin typeface="Arial"/>
                <a:ea typeface="+mn-ea"/>
                <a:cs typeface="Arial"/>
              </a:rPr>
              <a:t> del Mar (Chile); Santiago de Cali (Colombia); Accra (Ghana); Penang (Malaysia); Ho Chi Minh City (Vietnam); Lagos (Nigeria); Three mentor cities : Stockholm (Sweden); San Francisco (US), San Diego (US).</a:t>
            </a:r>
          </a:p>
          <a:p>
            <a:pPr marL="285750" indent="-285750" algn="l" defTabSz="914400" rtl="0" eaLnBrk="1" latinLnBrk="0" hangingPunct="1">
              <a:buFont typeface="Arial" panose="020B0604020202020204" pitchFamily="34" charset="0"/>
              <a:buChar char="•"/>
            </a:pPr>
            <a:r>
              <a:rPr lang="en-GB" sz="1000" b="1" u="sng" kern="1200" dirty="0" smtClean="0">
                <a:solidFill>
                  <a:schemeClr val="tx1"/>
                </a:solidFill>
                <a:latin typeface="Arial"/>
                <a:ea typeface="+mn-ea"/>
                <a:cs typeface="Arial"/>
              </a:rPr>
              <a:t>9 more cities confirmed:</a:t>
            </a:r>
            <a:r>
              <a:rPr lang="en-GB" sz="1000" b="1" u="none" kern="1200" dirty="0" smtClean="0">
                <a:solidFill>
                  <a:schemeClr val="tx1"/>
                </a:solidFill>
                <a:latin typeface="Arial"/>
                <a:ea typeface="+mn-ea"/>
                <a:cs typeface="Arial"/>
              </a:rPr>
              <a:t> (red pins) </a:t>
            </a:r>
            <a:r>
              <a:rPr lang="en-GB" sz="1000" kern="1200" dirty="0" smtClean="0">
                <a:solidFill>
                  <a:schemeClr val="tx1"/>
                </a:solidFill>
                <a:latin typeface="Arial"/>
                <a:ea typeface="+mn-ea"/>
                <a:cs typeface="Arial"/>
              </a:rPr>
              <a:t>Concepción (Chile); Barranquilla (Colombia); Abidjan (Cote d’Ivoire); Addis Ababa (Ethiopia); Lima (Peru); </a:t>
            </a:r>
            <a:r>
              <a:rPr lang="en-GB" sz="1000" kern="1200" dirty="0" err="1" smtClean="0">
                <a:solidFill>
                  <a:schemeClr val="tx1"/>
                </a:solidFill>
                <a:latin typeface="Arial"/>
                <a:ea typeface="+mn-ea"/>
                <a:cs typeface="Arial"/>
              </a:rPr>
              <a:t>Batambang</a:t>
            </a:r>
            <a:r>
              <a:rPr lang="en-GB" sz="1000" kern="1200" dirty="0" smtClean="0">
                <a:solidFill>
                  <a:schemeClr val="tx1"/>
                </a:solidFill>
                <a:latin typeface="Arial"/>
                <a:ea typeface="+mn-ea"/>
                <a:cs typeface="Arial"/>
              </a:rPr>
              <a:t> (Cambodia), </a:t>
            </a:r>
            <a:r>
              <a:rPr lang="en-GB" sz="1000" kern="1200" dirty="0" err="1" smtClean="0">
                <a:solidFill>
                  <a:schemeClr val="tx1"/>
                </a:solidFill>
                <a:latin typeface="Arial"/>
                <a:ea typeface="+mn-ea"/>
                <a:cs typeface="Arial"/>
              </a:rPr>
              <a:t>Phitsanulok</a:t>
            </a:r>
            <a:r>
              <a:rPr lang="en-GB" sz="1000" kern="1200" dirty="0" smtClean="0">
                <a:solidFill>
                  <a:schemeClr val="tx1"/>
                </a:solidFill>
                <a:latin typeface="Arial"/>
                <a:ea typeface="+mn-ea"/>
                <a:cs typeface="Arial"/>
              </a:rPr>
              <a:t> (Thailand), Surabaya (Indonesia), Cebu ( Philippines). </a:t>
            </a:r>
          </a:p>
          <a:p>
            <a:pPr marL="285750" indent="-285750" algn="l" defTabSz="914400" rtl="0" eaLnBrk="1" latinLnBrk="0" hangingPunct="1">
              <a:buFont typeface="Arial" panose="020B0604020202020204" pitchFamily="34" charset="0"/>
              <a:buChar char="•"/>
            </a:pPr>
            <a:r>
              <a:rPr lang="en-GB" sz="1000" b="1" u="sng" kern="1200" noProof="0" dirty="0" err="1" smtClean="0">
                <a:solidFill>
                  <a:schemeClr val="tx1"/>
                </a:solidFill>
                <a:latin typeface="Arial"/>
                <a:ea typeface="+mn-ea"/>
                <a:cs typeface="Arial"/>
              </a:rPr>
              <a:t>Ongoing</a:t>
            </a:r>
            <a:r>
              <a:rPr lang="en-GB" sz="1000" b="1" u="sng" kern="1200" noProof="0" dirty="0" smtClean="0">
                <a:solidFill>
                  <a:schemeClr val="tx1"/>
                </a:solidFill>
                <a:latin typeface="Arial"/>
                <a:ea typeface="+mn-ea"/>
                <a:cs typeface="Arial"/>
              </a:rPr>
              <a:t> outreach to further cities</a:t>
            </a:r>
            <a:r>
              <a:rPr lang="en-GB" sz="1000" kern="1200" noProof="0" dirty="0" smtClean="0">
                <a:solidFill>
                  <a:schemeClr val="tx1"/>
                </a:solidFill>
                <a:latin typeface="Arial"/>
                <a:ea typeface="+mn-ea"/>
                <a:cs typeface="Arial"/>
              </a:rPr>
              <a:t> including Chongqing</a:t>
            </a:r>
            <a:r>
              <a:rPr lang="en-GB" sz="1000" kern="1200" baseline="0" noProof="0" dirty="0" smtClean="0">
                <a:solidFill>
                  <a:schemeClr val="tx1"/>
                </a:solidFill>
                <a:latin typeface="Arial"/>
                <a:ea typeface="+mn-ea"/>
                <a:cs typeface="Arial"/>
              </a:rPr>
              <a:t> (China); Pune (India); Jakarta (Indonesia); Sao Paolo (Brazil); Moscow (Russia); Amman (Jordan) as well as with CCAC partners.</a:t>
            </a:r>
            <a:endParaRPr lang="en-GB" sz="1000" kern="1200" noProof="0" dirty="0" smtClean="0">
              <a:solidFill>
                <a:schemeClr val="tx1"/>
              </a:solidFill>
              <a:latin typeface="Arial"/>
              <a:ea typeface="+mn-ea"/>
              <a:cs typeface="Arial"/>
            </a:endParaRPr>
          </a:p>
          <a:p>
            <a:pPr marL="285750" indent="-285750" algn="l" defTabSz="914400" rtl="0" eaLnBrk="1" latinLnBrk="0" hangingPunct="1">
              <a:buFont typeface="Arial" panose="020B0604020202020204" pitchFamily="34" charset="0"/>
              <a:buChar char="•"/>
            </a:pPr>
            <a:r>
              <a:rPr lang="en-GB" sz="1000" b="1" u="sng" kern="1200" noProof="0" dirty="0" smtClean="0">
                <a:solidFill>
                  <a:schemeClr val="tx1"/>
                </a:solidFill>
                <a:latin typeface="Arial"/>
                <a:ea typeface="+mn-ea"/>
                <a:cs typeface="Arial"/>
              </a:rPr>
              <a:t>Mentoring partnerships established</a:t>
            </a:r>
            <a:r>
              <a:rPr lang="en-GB" sz="1000" b="1" u="none" kern="1200" noProof="0" dirty="0" smtClean="0">
                <a:solidFill>
                  <a:schemeClr val="tx1"/>
                </a:solidFill>
                <a:latin typeface="Arial"/>
                <a:ea typeface="+mn-ea"/>
                <a:cs typeface="Arial"/>
              </a:rPr>
              <a:t>, </a:t>
            </a:r>
            <a:r>
              <a:rPr lang="en-GB" sz="1000" kern="1200" noProof="0" dirty="0" smtClean="0">
                <a:solidFill>
                  <a:schemeClr val="tx1"/>
                </a:solidFill>
                <a:latin typeface="Arial"/>
                <a:ea typeface="+mn-ea"/>
                <a:cs typeface="Arial"/>
              </a:rPr>
              <a:t>with initial relationships between San Diego and Cali, San Francisco and </a:t>
            </a:r>
            <a:r>
              <a:rPr lang="en-GB" sz="1000" kern="1200" noProof="0" dirty="0" err="1" smtClean="0">
                <a:solidFill>
                  <a:schemeClr val="tx1"/>
                </a:solidFill>
                <a:latin typeface="Arial"/>
                <a:ea typeface="+mn-ea"/>
                <a:cs typeface="Arial"/>
              </a:rPr>
              <a:t>Concepción</a:t>
            </a:r>
            <a:r>
              <a:rPr lang="en-GB" sz="1000" kern="1200" noProof="0" dirty="0" smtClean="0">
                <a:solidFill>
                  <a:schemeClr val="tx1"/>
                </a:solidFill>
                <a:latin typeface="Arial"/>
                <a:ea typeface="+mn-ea"/>
                <a:cs typeface="Arial"/>
              </a:rPr>
              <a:t>, and Stockholm and </a:t>
            </a:r>
            <a:r>
              <a:rPr lang="en-GB" sz="1000" kern="1200" noProof="0" dirty="0" err="1" smtClean="0">
                <a:solidFill>
                  <a:schemeClr val="tx1"/>
                </a:solidFill>
                <a:latin typeface="Arial"/>
                <a:ea typeface="+mn-ea"/>
                <a:cs typeface="Arial"/>
              </a:rPr>
              <a:t>Viña</a:t>
            </a:r>
            <a:r>
              <a:rPr lang="en-GB" sz="1000" kern="1200" noProof="0" dirty="0" smtClean="0">
                <a:solidFill>
                  <a:schemeClr val="tx1"/>
                </a:solidFill>
                <a:latin typeface="Arial"/>
                <a:ea typeface="+mn-ea"/>
                <a:cs typeface="Arial"/>
              </a:rPr>
              <a:t> del Mar. </a:t>
            </a:r>
          </a:p>
          <a:p>
            <a:pPr marL="285750" indent="-285750" algn="l" defTabSz="914400" rtl="0" eaLnBrk="1" latinLnBrk="0" hangingPunct="1">
              <a:buFont typeface="Arial" panose="020B0604020202020204" pitchFamily="34" charset="0"/>
              <a:buChar char="•"/>
            </a:pPr>
            <a:r>
              <a:rPr lang="en-GB" sz="1000" b="1" u="sng" kern="1200" noProof="0" dirty="0" smtClean="0">
                <a:solidFill>
                  <a:schemeClr val="tx1"/>
                </a:solidFill>
                <a:latin typeface="Arial"/>
                <a:ea typeface="+mn-ea"/>
                <a:cs typeface="Arial"/>
              </a:rPr>
              <a:t>Web-based knowledge platform launched</a:t>
            </a:r>
            <a:r>
              <a:rPr lang="en-GB" sz="1000" b="1" u="none" kern="1200" noProof="0" dirty="0" smtClean="0">
                <a:solidFill>
                  <a:schemeClr val="tx1"/>
                </a:solidFill>
                <a:latin typeface="Arial"/>
                <a:ea typeface="+mn-ea"/>
                <a:cs typeface="Arial"/>
              </a:rPr>
              <a:t> </a:t>
            </a:r>
            <a:r>
              <a:rPr lang="en-GB" sz="1000" kern="1200" noProof="0" dirty="0" smtClean="0">
                <a:solidFill>
                  <a:schemeClr val="tx1"/>
                </a:solidFill>
                <a:latin typeface="Arial"/>
                <a:ea typeface="+mn-ea"/>
                <a:cs typeface="Arial"/>
              </a:rPr>
              <a:t>for </a:t>
            </a:r>
            <a:r>
              <a:rPr lang="en-GB" sz="1000" kern="1200" dirty="0" smtClean="0">
                <a:solidFill>
                  <a:schemeClr val="tx1"/>
                </a:solidFill>
                <a:latin typeface="Arial"/>
                <a:ea typeface="+mn-ea"/>
                <a:cs typeface="Arial"/>
              </a:rPr>
              <a:t>Initiative participants to interact with each other and access specific technical, capacity building, and awareness-raising services offered by the CCAC </a:t>
            </a:r>
            <a:endParaRPr lang="en-GB" sz="1000" kern="1200" noProof="0" dirty="0" smtClean="0">
              <a:solidFill>
                <a:schemeClr val="tx1"/>
              </a:solidFill>
              <a:latin typeface="Arial"/>
              <a:ea typeface="+mn-ea"/>
              <a:cs typeface="Arial"/>
            </a:endParaRPr>
          </a:p>
          <a:p>
            <a:pPr marL="285750" indent="-285750" algn="l" defTabSz="914400" rtl="0" eaLnBrk="1" latinLnBrk="0" hangingPunct="1">
              <a:buFont typeface="Arial" panose="020B0604020202020204" pitchFamily="34" charset="0"/>
              <a:buChar char="•"/>
            </a:pPr>
            <a:r>
              <a:rPr lang="en-GB" sz="1000" b="1" u="sng" kern="1200" noProof="0" dirty="0" smtClean="0">
                <a:solidFill>
                  <a:schemeClr val="tx1"/>
                </a:solidFill>
                <a:latin typeface="Arial"/>
                <a:ea typeface="+mn-ea"/>
                <a:cs typeface="Arial"/>
              </a:rPr>
              <a:t>International workshops held</a:t>
            </a:r>
            <a:r>
              <a:rPr lang="en-GB" sz="1000" b="1" u="none" kern="1200" noProof="0" dirty="0" smtClean="0">
                <a:solidFill>
                  <a:schemeClr val="tx1"/>
                </a:solidFill>
                <a:latin typeface="Arial"/>
                <a:ea typeface="+mn-ea"/>
                <a:cs typeface="Arial"/>
              </a:rPr>
              <a:t> </a:t>
            </a:r>
            <a:r>
              <a:rPr lang="en-GB" sz="1000" kern="1200" noProof="0" dirty="0" smtClean="0">
                <a:solidFill>
                  <a:schemeClr val="tx1"/>
                </a:solidFill>
                <a:latin typeface="Arial"/>
                <a:ea typeface="+mn-ea"/>
                <a:cs typeface="Arial"/>
              </a:rPr>
              <a:t>in Vancouver and Vienna (linked to the International Solid Waste Association Congress 2013) to bring cities together, hear experiences, and drive next steps</a:t>
            </a:r>
            <a:r>
              <a:rPr lang="en-GB" sz="1000" kern="1200" baseline="0" noProof="0" dirty="0" smtClean="0">
                <a:solidFill>
                  <a:schemeClr val="tx1"/>
                </a:solidFill>
                <a:latin typeface="Arial"/>
                <a:ea typeface="+mn-ea"/>
                <a:cs typeface="Arial"/>
              </a:rPr>
              <a:t> for implementation</a:t>
            </a:r>
            <a:r>
              <a:rPr lang="en-GB" sz="1000" kern="1200" noProof="0" dirty="0" smtClean="0">
                <a:solidFill>
                  <a:schemeClr val="tx1"/>
                </a:solidFill>
                <a:latin typeface="Arial"/>
                <a:ea typeface="+mn-ea"/>
                <a:cs typeface="Arial"/>
              </a:rPr>
              <a:t>. </a:t>
            </a:r>
          </a:p>
          <a:p>
            <a:endParaRPr lang="en-GB" sz="1000" b="0" kern="1200" noProof="0" dirty="0" smtClean="0">
              <a:solidFill>
                <a:schemeClr val="tx1"/>
              </a:solidFill>
              <a:latin typeface="Arial"/>
              <a:ea typeface="+mn-ea"/>
              <a:cs typeface="Arial"/>
            </a:endParaRPr>
          </a:p>
          <a:p>
            <a:r>
              <a:rPr lang="en-GB" sz="1000" b="0" kern="1200" noProof="0" dirty="0" smtClean="0">
                <a:solidFill>
                  <a:schemeClr val="tx1"/>
                </a:solidFill>
                <a:latin typeface="Arial"/>
                <a:ea typeface="+mn-ea"/>
                <a:cs typeface="Arial"/>
              </a:rPr>
              <a:t>Next steps: </a:t>
            </a:r>
          </a:p>
          <a:p>
            <a:pPr marL="228600" marR="0" indent="-228600" algn="l" defTabSz="914400" rtl="0" eaLnBrk="1" fontAlgn="auto" latinLnBrk="0" hangingPunct="1">
              <a:lnSpc>
                <a:spcPct val="100000"/>
              </a:lnSpc>
              <a:spcBef>
                <a:spcPct val="20000"/>
              </a:spcBef>
              <a:spcAft>
                <a:spcPct val="20000"/>
              </a:spcAft>
              <a:buClrTx/>
              <a:buSzTx/>
              <a:buFontTx/>
              <a:buChar char="-"/>
              <a:tabLst/>
              <a:defRPr/>
            </a:pPr>
            <a:r>
              <a:rPr lang="en-GB" sz="1000" kern="1200" dirty="0" smtClean="0">
                <a:solidFill>
                  <a:schemeClr val="tx1"/>
                </a:solidFill>
                <a:latin typeface="Arial"/>
                <a:ea typeface="+mn-ea"/>
                <a:cs typeface="Arial"/>
              </a:rPr>
              <a:t>Assist the pilot cities to take concrete action to reduce emissions by implementing their work plans, assist a further 10-15 cities to undertake city assessments, a broader number of cities to participate in regional training and benefit from the knowledge platform. </a:t>
            </a:r>
          </a:p>
          <a:p>
            <a:pPr marL="228600" marR="0" indent="-228600" algn="l" defTabSz="914400" rtl="0" eaLnBrk="1" fontAlgn="auto" latinLnBrk="0" hangingPunct="1">
              <a:lnSpc>
                <a:spcPct val="100000"/>
              </a:lnSpc>
              <a:spcBef>
                <a:spcPct val="20000"/>
              </a:spcBef>
              <a:spcAft>
                <a:spcPct val="20000"/>
              </a:spcAft>
              <a:buClrTx/>
              <a:buSzTx/>
              <a:buFontTx/>
              <a:buChar char="-"/>
              <a:tabLst/>
              <a:defRPr/>
            </a:pPr>
            <a:r>
              <a:rPr lang="en-GB" sz="1000" kern="1200" dirty="0" smtClean="0">
                <a:solidFill>
                  <a:schemeClr val="tx1"/>
                </a:solidFill>
                <a:latin typeface="Arial"/>
                <a:ea typeface="+mn-ea"/>
                <a:cs typeface="Arial"/>
              </a:rPr>
              <a:t>Launching</a:t>
            </a:r>
            <a:r>
              <a:rPr lang="en-GB" sz="1000" kern="1200" baseline="0" dirty="0" smtClean="0">
                <a:solidFill>
                  <a:schemeClr val="tx1"/>
                </a:solidFill>
                <a:latin typeface="Arial"/>
                <a:ea typeface="+mn-ea"/>
                <a:cs typeface="Arial"/>
              </a:rPr>
              <a:t> an Asia Regional Component in Surabaya, Indonesia, (23-24 Feb 2014)  with a workshop on city-to-city knowledge sharing and CCAC-led specific training to support city action.</a:t>
            </a:r>
            <a:endParaRPr lang="en-GB" sz="1000" kern="1200" dirty="0" smtClean="0">
              <a:solidFill>
                <a:schemeClr val="tx1"/>
              </a:solidFill>
              <a:latin typeface="Arial"/>
              <a:ea typeface="+mn-ea"/>
              <a:cs typeface="Arial"/>
            </a:endParaRPr>
          </a:p>
          <a:p>
            <a:pPr marL="228600" marR="0" indent="-228600" algn="l" defTabSz="914400" rtl="0" eaLnBrk="1" fontAlgn="auto" latinLnBrk="0" hangingPunct="1">
              <a:lnSpc>
                <a:spcPct val="100000"/>
              </a:lnSpc>
              <a:spcBef>
                <a:spcPct val="20000"/>
              </a:spcBef>
              <a:spcAft>
                <a:spcPct val="20000"/>
              </a:spcAft>
              <a:buClrTx/>
              <a:buSzTx/>
              <a:buFontTx/>
              <a:buChar char="-"/>
              <a:tabLst/>
              <a:defRPr/>
            </a:pPr>
            <a:r>
              <a:rPr lang="en-GB" sz="1000" kern="1200" dirty="0" smtClean="0">
                <a:solidFill>
                  <a:schemeClr val="tx1"/>
                </a:solidFill>
                <a:latin typeface="Arial"/>
                <a:ea typeface="+mn-ea"/>
                <a:cs typeface="Arial"/>
              </a:rPr>
              <a:t>An emissions quantification tool is being developed, which can be used by Initiative partners and participating cities to measure and monitor progress in reducing SLCPs through new projects. This tool will also enable the CCAC to track concrete progress.  </a:t>
            </a:r>
          </a:p>
          <a:p>
            <a:pPr marL="228600" marR="0" indent="-228600" algn="l" defTabSz="914400" rtl="0" eaLnBrk="1" fontAlgn="auto" latinLnBrk="0" hangingPunct="1">
              <a:lnSpc>
                <a:spcPct val="100000"/>
              </a:lnSpc>
              <a:spcBef>
                <a:spcPct val="20000"/>
              </a:spcBef>
              <a:spcAft>
                <a:spcPct val="20000"/>
              </a:spcAft>
              <a:buClrTx/>
              <a:buSzTx/>
              <a:buFontTx/>
              <a:buChar char="-"/>
              <a:tabLst/>
              <a:defRPr/>
            </a:pPr>
            <a:r>
              <a:rPr lang="en-GB" sz="1000" kern="1200" dirty="0" smtClean="0">
                <a:solidFill>
                  <a:schemeClr val="tx1"/>
                </a:solidFill>
                <a:latin typeface="Arial"/>
                <a:ea typeface="+mn-ea"/>
                <a:cs typeface="Arial"/>
              </a:rPr>
              <a:t>Two cities will pilot a results-based/output-based funding mechanism – work on this has</a:t>
            </a:r>
            <a:r>
              <a:rPr lang="en-GB" sz="1000" kern="1200" baseline="0" dirty="0" smtClean="0">
                <a:solidFill>
                  <a:schemeClr val="tx1"/>
                </a:solidFill>
                <a:latin typeface="Arial"/>
                <a:ea typeface="+mn-ea"/>
                <a:cs typeface="Arial"/>
              </a:rPr>
              <a:t> already started in pilot city Penang</a:t>
            </a:r>
            <a:r>
              <a:rPr lang="en-GB" sz="1000" kern="1200" dirty="0" smtClean="0">
                <a:solidFill>
                  <a:schemeClr val="tx1"/>
                </a:solidFill>
                <a:latin typeface="Arial"/>
                <a:ea typeface="+mn-ea"/>
                <a:cs typeface="Arial"/>
              </a:rPr>
              <a:t>. </a:t>
            </a:r>
          </a:p>
          <a:p>
            <a:pPr marL="0" marR="0" indent="0" algn="l" defTabSz="914400" rtl="0" eaLnBrk="1" fontAlgn="auto" latinLnBrk="0" hangingPunct="1">
              <a:lnSpc>
                <a:spcPct val="100000"/>
              </a:lnSpc>
              <a:spcBef>
                <a:spcPct val="20000"/>
              </a:spcBef>
              <a:spcAft>
                <a:spcPct val="20000"/>
              </a:spcAft>
              <a:buClrTx/>
              <a:buSzTx/>
              <a:buFontTx/>
              <a:buNone/>
              <a:tabLst/>
              <a:defRPr/>
            </a:pPr>
            <a:endParaRPr lang="en-GB" sz="1000" kern="1200" dirty="0" smtClean="0">
              <a:solidFill>
                <a:schemeClr val="tx1"/>
              </a:solidFill>
              <a:latin typeface="Arial"/>
              <a:ea typeface="+mn-ea"/>
              <a:cs typeface="Arial"/>
            </a:endParaRPr>
          </a:p>
          <a:p>
            <a:pPr marL="228600" marR="0" indent="-228600" algn="l" defTabSz="914400" rtl="0" eaLnBrk="1" fontAlgn="auto" latinLnBrk="0" hangingPunct="1">
              <a:lnSpc>
                <a:spcPct val="100000"/>
              </a:lnSpc>
              <a:spcBef>
                <a:spcPct val="20000"/>
              </a:spcBef>
              <a:spcAft>
                <a:spcPct val="20000"/>
              </a:spcAft>
              <a:buClrTx/>
              <a:buSzTx/>
              <a:buFontTx/>
              <a:buNone/>
              <a:tabLst/>
              <a:defRPr/>
            </a:pPr>
            <a:r>
              <a:rPr lang="en-GB" sz="1000" kern="1200" dirty="0" smtClean="0">
                <a:solidFill>
                  <a:schemeClr val="tx1"/>
                </a:solidFill>
                <a:latin typeface="Arial"/>
                <a:ea typeface="+mn-ea"/>
                <a:cs typeface="Arial"/>
              </a:rPr>
              <a:t>--&gt;  The Initiative will continue to work with individual cities in countries around the world to develop models of best practices for reducing SLCPs from waste. Participating cities are encouraged to become “</a:t>
            </a:r>
            <a:r>
              <a:rPr lang="en-GB" sz="1000" kern="1200" dirty="0" err="1" smtClean="0">
                <a:solidFill>
                  <a:schemeClr val="tx1"/>
                </a:solidFill>
                <a:latin typeface="Arial"/>
                <a:ea typeface="+mn-ea"/>
                <a:cs typeface="Arial"/>
              </a:rPr>
              <a:t>centers</a:t>
            </a:r>
            <a:r>
              <a:rPr lang="en-GB" sz="1000" kern="1200" dirty="0" smtClean="0">
                <a:solidFill>
                  <a:schemeClr val="tx1"/>
                </a:solidFill>
                <a:latin typeface="Arial"/>
                <a:ea typeface="+mn-ea"/>
                <a:cs typeface="Arial"/>
              </a:rPr>
              <a:t> of excellence” for their countries and mentor additional cities in their country and region to continue to promote such practices. The Initiative will also work with national governments to be able to put in place programs, policies and incentives that can help scale up action from individual cities to countrywide approaches.</a:t>
            </a:r>
            <a:endParaRPr lang="en-GB" sz="1000" b="1" i="0" noProof="0" dirty="0" smtClean="0">
              <a:latin typeface="Arial"/>
              <a:cs typeface="Arial"/>
            </a:endParaRPr>
          </a:p>
          <a:p>
            <a:pPr marL="228600" marR="0" indent="-228600" algn="l" defTabSz="914400" rtl="0" eaLnBrk="1" fontAlgn="auto" latinLnBrk="0" hangingPunct="1">
              <a:lnSpc>
                <a:spcPct val="100000"/>
              </a:lnSpc>
              <a:spcBef>
                <a:spcPct val="20000"/>
              </a:spcBef>
              <a:spcAft>
                <a:spcPct val="20000"/>
              </a:spcAft>
              <a:buClrTx/>
              <a:buSzTx/>
              <a:buFontTx/>
              <a:buNone/>
              <a:tabLst/>
              <a:defRPr/>
            </a:pPr>
            <a:endParaRPr lang="en-GB" sz="1000" b="1" i="0" noProof="0" dirty="0" smtClean="0">
              <a:latin typeface="Arial"/>
              <a:cs typeface="Arial"/>
            </a:endParaRPr>
          </a:p>
          <a:p>
            <a:pPr marL="285750" marR="0" indent="-285750" algn="l" defTabSz="914400" rtl="0" eaLnBrk="1" fontAlgn="auto" latinLnBrk="0" hangingPunct="1">
              <a:lnSpc>
                <a:spcPct val="100000"/>
              </a:lnSpc>
              <a:spcBef>
                <a:spcPct val="20000"/>
              </a:spcBef>
              <a:spcAft>
                <a:spcPct val="20000"/>
              </a:spcAft>
              <a:buClrTx/>
              <a:buSzTx/>
              <a:buFont typeface="Arial" panose="020B0604020202020204" pitchFamily="34" charset="0"/>
              <a:buNone/>
              <a:tabLst/>
              <a:defRPr/>
            </a:pPr>
            <a:r>
              <a:rPr lang="en-GB" sz="1000" kern="1200" noProof="0" dirty="0" smtClean="0">
                <a:solidFill>
                  <a:schemeClr val="tx1"/>
                </a:solidFill>
                <a:latin typeface="Arial"/>
                <a:ea typeface="+mn-ea"/>
                <a:cs typeface="Arial"/>
              </a:rPr>
              <a:t>[----MORE BACKGROUND INFO----]</a:t>
            </a:r>
          </a:p>
          <a:p>
            <a:pPr marL="228600" marR="0" indent="-228600" algn="l" defTabSz="914400" rtl="0" eaLnBrk="1" fontAlgn="auto" latinLnBrk="0" hangingPunct="1">
              <a:lnSpc>
                <a:spcPct val="100000"/>
              </a:lnSpc>
              <a:spcBef>
                <a:spcPct val="20000"/>
              </a:spcBef>
              <a:spcAft>
                <a:spcPct val="20000"/>
              </a:spcAft>
              <a:buClrTx/>
              <a:buSzTx/>
              <a:buFontTx/>
              <a:buAutoNum type="arabicParenR"/>
              <a:tabLst/>
              <a:defRPr/>
            </a:pPr>
            <a:r>
              <a:rPr lang="en-GB" sz="1000" b="1" i="0" noProof="0" dirty="0" smtClean="0">
                <a:latin typeface="Arial"/>
                <a:cs typeface="Arial"/>
              </a:rPr>
              <a:t>Overall objective</a:t>
            </a:r>
            <a:r>
              <a:rPr lang="en-GB" sz="1000" i="0" noProof="0" dirty="0" smtClean="0">
                <a:latin typeface="Arial"/>
                <a:cs typeface="Arial"/>
              </a:rPr>
              <a:t>: </a:t>
            </a:r>
            <a:r>
              <a:rPr lang="en-GB" sz="1000" noProof="0" dirty="0" smtClean="0">
                <a:latin typeface="Arial"/>
                <a:cs typeface="Arial"/>
              </a:rPr>
              <a:t>The Initiative is fostering partnerships, political will, and technical capacity that directly support cities to take lasting action to significantly reduce short-lived climate pollutants from their waste streams. </a:t>
            </a:r>
          </a:p>
          <a:p>
            <a:pPr marL="228600" marR="0" indent="-228600" algn="l" defTabSz="914400" rtl="0" eaLnBrk="1" fontAlgn="auto" latinLnBrk="0" hangingPunct="1">
              <a:lnSpc>
                <a:spcPct val="100000"/>
              </a:lnSpc>
              <a:spcBef>
                <a:spcPct val="20000"/>
              </a:spcBef>
              <a:spcAft>
                <a:spcPct val="20000"/>
              </a:spcAft>
              <a:buClrTx/>
              <a:buSzTx/>
              <a:buFontTx/>
              <a:buNone/>
              <a:tabLst/>
              <a:defRPr/>
            </a:pPr>
            <a:endParaRPr lang="en-GB" sz="1000" baseline="0" noProof="0" dirty="0" smtClean="0">
              <a:latin typeface="Arial"/>
              <a:cs typeface="Arial"/>
            </a:endParaRPr>
          </a:p>
          <a:p>
            <a:pPr marL="228600" marR="0" indent="-228600" algn="l" defTabSz="914400" rtl="0" eaLnBrk="1" fontAlgn="auto" latinLnBrk="0" hangingPunct="1">
              <a:lnSpc>
                <a:spcPct val="100000"/>
              </a:lnSpc>
              <a:spcBef>
                <a:spcPct val="20000"/>
              </a:spcBef>
              <a:spcAft>
                <a:spcPct val="20000"/>
              </a:spcAft>
              <a:buClrTx/>
              <a:buSzTx/>
              <a:buFontTx/>
              <a:buNone/>
              <a:tabLst/>
              <a:defRPr/>
            </a:pPr>
            <a:r>
              <a:rPr lang="en-GB" sz="1000" baseline="0" noProof="0" dirty="0" smtClean="0">
                <a:latin typeface="Arial"/>
                <a:cs typeface="Arial"/>
              </a:rPr>
              <a:t>	</a:t>
            </a:r>
            <a:endParaRPr lang="en-GB" sz="1000" noProof="0" dirty="0" smtClean="0">
              <a:latin typeface="Arial"/>
              <a:cs typeface="Arial"/>
            </a:endParaRPr>
          </a:p>
        </p:txBody>
      </p:sp>
      <p:sp>
        <p:nvSpPr>
          <p:cNvPr id="4" name="Espace réservé du numéro de diapositive 3"/>
          <p:cNvSpPr>
            <a:spLocks noGrp="1"/>
          </p:cNvSpPr>
          <p:nvPr>
            <p:ph type="sldNum" sz="quarter" idx="5"/>
          </p:nvPr>
        </p:nvSpPr>
        <p:spPr/>
        <p:txBody>
          <a:bodyPr/>
          <a:lstStyle/>
          <a:p>
            <a:pPr>
              <a:defRPr/>
            </a:pPr>
            <a:fld id="{5402FE35-4296-4FA4-9D86-EA257B3E740B}" type="slidenum">
              <a:rPr lang="en-GB" smtClean="0"/>
              <a:pPr>
                <a:defRPr/>
              </a:pPr>
              <a:t>17</a:t>
            </a:fld>
            <a:endParaRPr lang="en-GB"/>
          </a:p>
        </p:txBody>
      </p:sp>
    </p:spTree>
    <p:extLst>
      <p:ext uri="{BB962C8B-B14F-4D97-AF65-F5344CB8AC3E}">
        <p14:creationId xmlns:p14="http://schemas.microsoft.com/office/powerpoint/2010/main" val="35698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fontScale="92500" lnSpcReduction="10000"/>
          </a:bodyPr>
          <a:lstStyle/>
          <a:p>
            <a:pPr marL="285750" indent="-285750" algn="l" defTabSz="914400" rtl="0" eaLnBrk="1" latinLnBrk="0" hangingPunct="1">
              <a:buFont typeface="Arial" panose="020B0604020202020204" pitchFamily="34" charset="0"/>
              <a:buNone/>
            </a:pPr>
            <a:r>
              <a:rPr lang="en-GB" sz="1000" b="0" i="1" u="none" kern="1200" noProof="0" dirty="0" smtClean="0">
                <a:solidFill>
                  <a:schemeClr val="tx1"/>
                </a:solidFill>
                <a:latin typeface="Arial"/>
                <a:ea typeface="+mn-ea"/>
                <a:cs typeface="Arial"/>
              </a:rPr>
              <a:t>Brick production is an important source of black carbon and other pollutants. Cleaner brick production alternatives exist, including mechanized and high-energy-efficient technologies. The Coalition Partners aim to increase political attention and build capacity to mitigate the emissions impact of this sector. </a:t>
            </a:r>
          </a:p>
          <a:p>
            <a:endParaRPr lang="en-GB" sz="1000" dirty="0" smtClean="0">
              <a:latin typeface="Arial"/>
              <a:cs typeface="Arial"/>
            </a:endParaRPr>
          </a:p>
          <a:p>
            <a:r>
              <a:rPr lang="en-GB" sz="1000" b="0" kern="1200" dirty="0" smtClean="0">
                <a:solidFill>
                  <a:schemeClr val="tx1"/>
                </a:solidFill>
                <a:latin typeface="Arial"/>
                <a:ea typeface="+mn-ea"/>
                <a:cs typeface="Arial"/>
              </a:rPr>
              <a:t>First results: </a:t>
            </a:r>
            <a:endParaRPr lang="en-GB" sz="1000" dirty="0" smtClean="0">
              <a:latin typeface="Arial"/>
              <a:cs typeface="Arial"/>
            </a:endParaRPr>
          </a:p>
          <a:p>
            <a:r>
              <a:rPr lang="en-GB" sz="1000" b="0" kern="1200" dirty="0" smtClean="0">
                <a:solidFill>
                  <a:schemeClr val="tx1"/>
                </a:solidFill>
                <a:latin typeface="Arial"/>
                <a:ea typeface="+mn-ea"/>
                <a:cs typeface="Arial"/>
              </a:rPr>
              <a:t>This initiative has evolved into </a:t>
            </a:r>
            <a:r>
              <a:rPr lang="en-GB" sz="1000" b="1" i="0" u="sng" kern="1200" dirty="0" smtClean="0">
                <a:solidFill>
                  <a:schemeClr val="tx1"/>
                </a:solidFill>
                <a:latin typeface="Arial"/>
                <a:ea typeface="+mn-ea"/>
                <a:cs typeface="Arial"/>
              </a:rPr>
              <a:t>the ONLY global platform focusing on the brick production secto</a:t>
            </a:r>
            <a:r>
              <a:rPr lang="en-GB" sz="1000" b="1" u="sng" kern="1200" dirty="0" smtClean="0">
                <a:solidFill>
                  <a:schemeClr val="tx1"/>
                </a:solidFill>
                <a:latin typeface="Arial"/>
                <a:ea typeface="+mn-ea"/>
                <a:cs typeface="Arial"/>
              </a:rPr>
              <a:t>r</a:t>
            </a:r>
            <a:r>
              <a:rPr lang="en-GB" sz="1000" b="0" kern="1200" dirty="0" smtClean="0">
                <a:solidFill>
                  <a:schemeClr val="tx1"/>
                </a:solidFill>
                <a:latin typeface="Arial"/>
                <a:ea typeface="+mn-ea"/>
                <a:cs typeface="Arial"/>
              </a:rPr>
              <a:t>, addressing economic, social, environment and health issues, and has built a first set of region specific awareness raising material. </a:t>
            </a:r>
            <a:endParaRPr lang="en-GB" sz="1000" dirty="0" smtClean="0">
              <a:latin typeface="Arial"/>
              <a:cs typeface="Arial"/>
            </a:endParaRPr>
          </a:p>
          <a:p>
            <a:pPr marL="285750" indent="-285750" algn="l" defTabSz="914400" rtl="0" eaLnBrk="1" latinLnBrk="0" hangingPunct="1">
              <a:buFont typeface="Arial" panose="020B0604020202020204" pitchFamily="34" charset="0"/>
              <a:buChar char="•"/>
            </a:pPr>
            <a:r>
              <a:rPr lang="en-GB" sz="1000" b="0" u="none" kern="1200" noProof="0" dirty="0" smtClean="0">
                <a:solidFill>
                  <a:schemeClr val="tx1"/>
                </a:solidFill>
                <a:latin typeface="Arial"/>
                <a:ea typeface="+mn-ea"/>
                <a:cs typeface="Arial"/>
              </a:rPr>
              <a:t>Colombia and Mexico: Drafted national strategies to address brick production emissions </a:t>
            </a:r>
          </a:p>
          <a:p>
            <a:pPr marL="285750" indent="-285750" algn="l" defTabSz="914400" rtl="0" eaLnBrk="1" latinLnBrk="0" hangingPunct="1">
              <a:buFont typeface="Arial" panose="020B0604020202020204" pitchFamily="34" charset="0"/>
              <a:buChar char="•"/>
            </a:pPr>
            <a:r>
              <a:rPr lang="en-GB" sz="1000" b="0" u="none" kern="1200" noProof="0" dirty="0" smtClean="0">
                <a:solidFill>
                  <a:schemeClr val="tx1"/>
                </a:solidFill>
                <a:latin typeface="Arial"/>
                <a:ea typeface="+mn-ea"/>
                <a:cs typeface="Arial"/>
              </a:rPr>
              <a:t>Brazil and Nigeria: Preparing reports on existing policies and production </a:t>
            </a:r>
          </a:p>
          <a:p>
            <a:pPr marL="285750" indent="-285750" algn="l" defTabSz="914400" rtl="0" eaLnBrk="1" latinLnBrk="0" hangingPunct="1">
              <a:buFont typeface="Arial" panose="020B0604020202020204" pitchFamily="34" charset="0"/>
              <a:buChar char="•"/>
            </a:pPr>
            <a:r>
              <a:rPr lang="en-GB" sz="1000" b="0" u="none" kern="1200" noProof="0" dirty="0" smtClean="0">
                <a:solidFill>
                  <a:schemeClr val="tx1"/>
                </a:solidFill>
                <a:latin typeface="Arial"/>
                <a:ea typeface="+mn-ea"/>
                <a:cs typeface="Arial"/>
              </a:rPr>
              <a:t>Mexico and Nepal: Held regional/global workshops on technology, capacity building and public policy. </a:t>
            </a:r>
          </a:p>
          <a:p>
            <a:pPr marL="285750" indent="-285750" algn="l" defTabSz="914400" rtl="0" eaLnBrk="1" latinLnBrk="0" hangingPunct="1">
              <a:buFont typeface="Arial" panose="020B0604020202020204" pitchFamily="34" charset="0"/>
              <a:buChar char="•"/>
            </a:pPr>
            <a:r>
              <a:rPr lang="en-GB" sz="1000" b="1" u="sng" kern="1200" noProof="0" dirty="0" smtClean="0">
                <a:solidFill>
                  <a:schemeClr val="tx1"/>
                </a:solidFill>
                <a:latin typeface="Arial"/>
                <a:ea typeface="+mn-ea"/>
                <a:cs typeface="Arial"/>
              </a:rPr>
              <a:t>Global task force established to guide the initiative’s work </a:t>
            </a:r>
          </a:p>
          <a:p>
            <a:pPr marL="285750" indent="-285750" algn="l" defTabSz="914400" rtl="0" eaLnBrk="1" latinLnBrk="0" hangingPunct="1">
              <a:buFont typeface="Arial" panose="020B0604020202020204" pitchFamily="34" charset="0"/>
              <a:buChar char="•"/>
            </a:pPr>
            <a:r>
              <a:rPr lang="en-GB" sz="1000" b="1" u="sng" kern="1200" noProof="0" dirty="0" smtClean="0">
                <a:solidFill>
                  <a:schemeClr val="tx1"/>
                </a:solidFill>
                <a:latin typeface="Arial"/>
                <a:ea typeface="+mn-ea"/>
                <a:cs typeface="Arial"/>
              </a:rPr>
              <a:t>Tools created to raise awareness</a:t>
            </a:r>
            <a:r>
              <a:rPr lang="en-GB" sz="1000" b="1" u="none" kern="1200" noProof="0" dirty="0" smtClean="0">
                <a:solidFill>
                  <a:schemeClr val="tx1"/>
                </a:solidFill>
                <a:latin typeface="Arial"/>
                <a:ea typeface="+mn-ea"/>
                <a:cs typeface="Arial"/>
              </a:rPr>
              <a:t> </a:t>
            </a:r>
            <a:r>
              <a:rPr lang="en-GB" sz="1000" b="0" u="none" kern="1200" noProof="0" dirty="0" smtClean="0">
                <a:solidFill>
                  <a:schemeClr val="tx1"/>
                </a:solidFill>
                <a:latin typeface="Arial"/>
                <a:ea typeface="+mn-ea"/>
                <a:cs typeface="Arial"/>
              </a:rPr>
              <a:t>among policymakers, kiln owners, media, the finance sector and potential donors </a:t>
            </a:r>
          </a:p>
          <a:p>
            <a:pPr marL="285750" indent="-285750" algn="l" defTabSz="914400" rtl="0" eaLnBrk="1" latinLnBrk="0" hangingPunct="1">
              <a:buFont typeface="Arial" panose="020B0604020202020204" pitchFamily="34" charset="0"/>
              <a:buChar char="•"/>
            </a:pPr>
            <a:r>
              <a:rPr lang="en-GB" sz="1000" b="1" u="sng" kern="1200" noProof="0" dirty="0" smtClean="0">
                <a:solidFill>
                  <a:schemeClr val="tx1"/>
                </a:solidFill>
                <a:latin typeface="Arial"/>
                <a:ea typeface="+mn-ea"/>
                <a:cs typeface="Arial"/>
              </a:rPr>
              <a:t>Web-based knowledge platform</a:t>
            </a:r>
            <a:r>
              <a:rPr lang="en-GB" sz="1000" b="1" u="none" kern="1200" noProof="0" dirty="0" smtClean="0">
                <a:solidFill>
                  <a:schemeClr val="tx1"/>
                </a:solidFill>
                <a:latin typeface="Arial"/>
                <a:ea typeface="+mn-ea"/>
                <a:cs typeface="Arial"/>
              </a:rPr>
              <a:t> </a:t>
            </a:r>
            <a:r>
              <a:rPr lang="en-GB" sz="1000" b="0" u="none" kern="1200" noProof="0" dirty="0" smtClean="0">
                <a:solidFill>
                  <a:schemeClr val="tx1"/>
                </a:solidFill>
                <a:latin typeface="Arial"/>
                <a:ea typeface="+mn-ea"/>
                <a:cs typeface="Arial"/>
              </a:rPr>
              <a:t>developed. </a:t>
            </a:r>
          </a:p>
          <a:p>
            <a:endParaRPr lang="en-GB" sz="1000" b="0" kern="1200" dirty="0" smtClean="0">
              <a:solidFill>
                <a:schemeClr val="tx1"/>
              </a:solidFill>
              <a:latin typeface="Arial"/>
              <a:ea typeface="+mn-ea"/>
              <a:cs typeface="Arial"/>
            </a:endParaRPr>
          </a:p>
          <a:p>
            <a:r>
              <a:rPr lang="en-GB" sz="1000" b="0" kern="1200" dirty="0" smtClean="0">
                <a:solidFill>
                  <a:schemeClr val="tx1"/>
                </a:solidFill>
                <a:latin typeface="Arial"/>
                <a:ea typeface="+mn-ea"/>
                <a:cs typeface="Arial"/>
              </a:rPr>
              <a:t>Next steps: </a:t>
            </a:r>
          </a:p>
          <a:p>
            <a:pPr marL="228600" indent="-228600">
              <a:buFont typeface="+mj-lt"/>
              <a:buAutoNum type="arabicPeriod"/>
            </a:pPr>
            <a:r>
              <a:rPr lang="en-GB" sz="1000" b="0" kern="1200" dirty="0" smtClean="0">
                <a:solidFill>
                  <a:schemeClr val="tx1"/>
                </a:solidFill>
                <a:latin typeface="Arial"/>
                <a:ea typeface="+mn-ea"/>
                <a:cs typeface="Arial"/>
              </a:rPr>
              <a:t>Expand the networks on policy and technology</a:t>
            </a:r>
          </a:p>
          <a:p>
            <a:pPr marL="228600" indent="-228600">
              <a:buFont typeface="+mj-lt"/>
              <a:buAutoNum type="arabicPeriod"/>
            </a:pPr>
            <a:r>
              <a:rPr lang="en-GB" sz="1000" b="0" kern="1200" dirty="0" smtClean="0">
                <a:solidFill>
                  <a:schemeClr val="tx1"/>
                </a:solidFill>
                <a:latin typeface="Arial"/>
                <a:ea typeface="+mn-ea"/>
                <a:cs typeface="Arial"/>
              </a:rPr>
              <a:t>Build localized training nodes to promote already proven technologies and practices in Asia and Latin America </a:t>
            </a:r>
          </a:p>
          <a:p>
            <a:pPr marL="228600" indent="-228600">
              <a:buFont typeface="+mj-lt"/>
              <a:buAutoNum type="arabicPeriod"/>
            </a:pPr>
            <a:r>
              <a:rPr lang="en-GB" sz="1000" b="0" kern="1200" dirty="0" smtClean="0">
                <a:solidFill>
                  <a:schemeClr val="tx1"/>
                </a:solidFill>
                <a:latin typeface="Arial"/>
                <a:ea typeface="+mn-ea"/>
                <a:cs typeface="Arial"/>
              </a:rPr>
              <a:t>Prepare and present the business case for modernization of the brick sector to the financial sector</a:t>
            </a:r>
          </a:p>
          <a:p>
            <a:pPr marL="228600" indent="-228600">
              <a:buFont typeface="+mj-lt"/>
              <a:buAutoNum type="arabicPeriod"/>
            </a:pPr>
            <a:r>
              <a:rPr lang="en-GB" sz="1000" b="0" kern="1200" dirty="0" smtClean="0">
                <a:solidFill>
                  <a:schemeClr val="tx1"/>
                </a:solidFill>
                <a:latin typeface="Arial"/>
                <a:ea typeface="+mn-ea"/>
                <a:cs typeface="Arial"/>
              </a:rPr>
              <a:t>Explore a market-based pilot project on “green bricks” in Latin America. </a:t>
            </a:r>
            <a:endParaRPr lang="en-GB" sz="1000" i="1" kern="1200" dirty="0" smtClean="0">
              <a:solidFill>
                <a:schemeClr val="tx1"/>
              </a:solidFill>
              <a:latin typeface="Arial"/>
              <a:ea typeface="+mn-ea"/>
              <a:cs typeface="Arial"/>
            </a:endParaRPr>
          </a:p>
          <a:p>
            <a:pPr fontAlgn="auto">
              <a:spcAft>
                <a:spcPts val="0"/>
              </a:spcAft>
              <a:defRPr/>
            </a:pPr>
            <a:endParaRPr lang="en-GB" sz="1000" i="1" kern="120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noProof="0" dirty="0" smtClean="0">
                <a:solidFill>
                  <a:schemeClr val="tx1"/>
                </a:solidFill>
                <a:latin typeface="Arial"/>
                <a:ea typeface="+mn-ea"/>
                <a:cs typeface="Arial"/>
              </a:rPr>
              <a:t>[----MORE BACKGROUND INFO----]</a:t>
            </a:r>
            <a:endParaRPr lang="en-GB" sz="1000" i="1" kern="1200" dirty="0" smtClean="0">
              <a:solidFill>
                <a:schemeClr val="tx1"/>
              </a:solidFill>
              <a:latin typeface="Arial"/>
              <a:ea typeface="+mn-ea"/>
              <a:cs typeface="Arial"/>
            </a:endParaRPr>
          </a:p>
          <a:p>
            <a:pPr fontAlgn="auto">
              <a:spcAft>
                <a:spcPts val="0"/>
              </a:spcAft>
              <a:defRPr/>
            </a:pPr>
            <a:r>
              <a:rPr lang="en-GB" sz="1000" i="1" dirty="0" smtClean="0">
                <a:latin typeface="Arial"/>
                <a:cs typeface="Arial"/>
              </a:rPr>
              <a:t>Brick kiln production is responsible for substantial air pollution in many cities of the world. </a:t>
            </a:r>
          </a:p>
          <a:p>
            <a:pPr marL="228600" indent="-228600">
              <a:spcBef>
                <a:spcPct val="20000"/>
              </a:spcBef>
              <a:spcAft>
                <a:spcPct val="20000"/>
              </a:spcAft>
              <a:buAutoNum type="arabicParenR"/>
              <a:defRPr/>
            </a:pPr>
            <a:r>
              <a:rPr lang="en-GB" sz="1000" b="1" dirty="0" smtClean="0">
                <a:latin typeface="Arial"/>
                <a:cs typeface="Arial"/>
              </a:rPr>
              <a:t>Overall objective of the initiative:</a:t>
            </a:r>
            <a:r>
              <a:rPr lang="en-GB" sz="1000" b="1" baseline="0" dirty="0" smtClean="0">
                <a:latin typeface="Arial"/>
                <a:cs typeface="Arial"/>
              </a:rPr>
              <a:t> </a:t>
            </a:r>
            <a:r>
              <a:rPr lang="en-GB" sz="1000" kern="1200" dirty="0" smtClean="0">
                <a:solidFill>
                  <a:schemeClr val="tx1"/>
                </a:solidFill>
                <a:effectLst/>
                <a:latin typeface="Arial"/>
                <a:ea typeface="+mn-ea"/>
                <a:cs typeface="Arial"/>
              </a:rPr>
              <a:t>The overall objective of the CCAC brick kiln initiative is to achieve substantial reductions of black carbon and other emissions from brick kilns.  Employing a range of technology and policy approaches, the initiative will work both with governments and brick kilns owners to promote emissions abatement and to prevent new emissions.  In doing so, climate impacts will be reduced, local air quality will be improved, and other health, social, and environmental co-benefits will be achieved. </a:t>
            </a:r>
            <a:endParaRPr lang="en-GB" sz="1000" b="1" dirty="0" smtClean="0">
              <a:latin typeface="Arial"/>
              <a:cs typeface="Arial"/>
            </a:endParaRPr>
          </a:p>
        </p:txBody>
      </p:sp>
      <p:sp>
        <p:nvSpPr>
          <p:cNvPr id="4" name="Espace réservé du numéro de diapositive 3"/>
          <p:cNvSpPr>
            <a:spLocks noGrp="1"/>
          </p:cNvSpPr>
          <p:nvPr>
            <p:ph type="sldNum" sz="quarter" idx="5"/>
          </p:nvPr>
        </p:nvSpPr>
        <p:spPr/>
        <p:txBody>
          <a:bodyPr/>
          <a:lstStyle/>
          <a:p>
            <a:pPr>
              <a:defRPr/>
            </a:pPr>
            <a:fld id="{5402FE35-4296-4FA4-9D86-EA257B3E740B}" type="slidenum">
              <a:rPr lang="en-GB" smtClean="0"/>
              <a:pPr>
                <a:defRPr/>
              </a:pPr>
              <a:t>18</a:t>
            </a:fld>
            <a:endParaRPr lang="en-GB"/>
          </a:p>
        </p:txBody>
      </p:sp>
    </p:spTree>
    <p:extLst>
      <p:ext uri="{BB962C8B-B14F-4D97-AF65-F5344CB8AC3E}">
        <p14:creationId xmlns:p14="http://schemas.microsoft.com/office/powerpoint/2010/main" val="61114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lnSpcReduction="10000"/>
          </a:bodyPr>
          <a:lstStyle/>
          <a:p>
            <a:r>
              <a:rPr lang="en-GB" sz="1000" b="0" i="1" kern="1200" dirty="0" smtClean="0">
                <a:solidFill>
                  <a:schemeClr val="tx1"/>
                </a:solidFill>
                <a:latin typeface="Arial"/>
                <a:ea typeface="+mn-ea"/>
                <a:cs typeface="Arial"/>
              </a:rPr>
              <a:t>Household cooking and heating are a </a:t>
            </a:r>
            <a:r>
              <a:rPr lang="en-GB" sz="1000" b="1" i="1" u="sng" kern="1200" dirty="0" smtClean="0">
                <a:solidFill>
                  <a:schemeClr val="tx1"/>
                </a:solidFill>
                <a:latin typeface="Arial"/>
                <a:ea typeface="+mn-ea"/>
                <a:cs typeface="Arial"/>
              </a:rPr>
              <a:t>major source of harmful black carbon emissions</a:t>
            </a:r>
            <a:r>
              <a:rPr lang="en-GB" sz="1000" b="0" i="1" kern="1200" dirty="0" smtClean="0">
                <a:solidFill>
                  <a:schemeClr val="tx1"/>
                </a:solidFill>
                <a:latin typeface="Arial"/>
                <a:ea typeface="+mn-ea"/>
                <a:cs typeface="Arial"/>
              </a:rPr>
              <a:t>. The Coalition Partners aim to speed up reductions in SLCP emissions through high-level advocacy, support for new finance mechanisms, new research, and development of standards and testing protocols to provide clear criteria for evaluating emissions reductions for improved </a:t>
            </a:r>
            <a:r>
              <a:rPr lang="en-GB" sz="1000" b="0" i="1" kern="1200" dirty="0" err="1" smtClean="0">
                <a:solidFill>
                  <a:schemeClr val="tx1"/>
                </a:solidFill>
                <a:latin typeface="Arial"/>
                <a:ea typeface="+mn-ea"/>
                <a:cs typeface="Arial"/>
              </a:rPr>
              <a:t>cookstoves</a:t>
            </a:r>
            <a:r>
              <a:rPr lang="en-GB" sz="1000" b="0" i="1" kern="1200" dirty="0" smtClean="0">
                <a:solidFill>
                  <a:schemeClr val="tx1"/>
                </a:solidFill>
                <a:latin typeface="Arial"/>
                <a:ea typeface="+mn-ea"/>
                <a:cs typeface="Arial"/>
              </a:rPr>
              <a:t>, </a:t>
            </a:r>
            <a:r>
              <a:rPr lang="en-GB" sz="1000" b="0" i="1" kern="1200" dirty="0" err="1" smtClean="0">
                <a:solidFill>
                  <a:schemeClr val="tx1"/>
                </a:solidFill>
                <a:latin typeface="Arial"/>
                <a:ea typeface="+mn-ea"/>
                <a:cs typeface="Arial"/>
              </a:rPr>
              <a:t>heatstoves</a:t>
            </a:r>
            <a:r>
              <a:rPr lang="en-GB" sz="1000" b="0" i="1" kern="1200" dirty="0" smtClean="0">
                <a:solidFill>
                  <a:schemeClr val="tx1"/>
                </a:solidFill>
                <a:latin typeface="Arial"/>
                <a:ea typeface="+mn-ea"/>
                <a:cs typeface="Arial"/>
              </a:rPr>
              <a:t> and fuels. </a:t>
            </a:r>
          </a:p>
          <a:p>
            <a:endParaRPr lang="en-GB" sz="1000" dirty="0" smtClean="0">
              <a:latin typeface="Arial"/>
              <a:cs typeface="Arial"/>
            </a:endParaRPr>
          </a:p>
          <a:p>
            <a:r>
              <a:rPr lang="en-GB" sz="1000" b="0" kern="1200" dirty="0" smtClean="0">
                <a:solidFill>
                  <a:schemeClr val="tx1"/>
                </a:solidFill>
                <a:latin typeface="Arial"/>
                <a:ea typeface="+mn-ea"/>
                <a:cs typeface="Arial"/>
              </a:rPr>
              <a:t>First results: </a:t>
            </a:r>
            <a:endParaRPr lang="en-GB" sz="1000" dirty="0" smtClean="0">
              <a:latin typeface="Arial"/>
              <a:cs typeface="Arial"/>
            </a:endParaRPr>
          </a:p>
          <a:p>
            <a:r>
              <a:rPr lang="en-GB" sz="1000" b="0" kern="1200" dirty="0" smtClean="0">
                <a:solidFill>
                  <a:schemeClr val="tx1"/>
                </a:solidFill>
                <a:latin typeface="Arial"/>
                <a:ea typeface="+mn-ea"/>
                <a:cs typeface="Arial"/>
              </a:rPr>
              <a:t>The first phase funding has just been approved, and </a:t>
            </a:r>
            <a:r>
              <a:rPr lang="en-GB" sz="1000" b="0" kern="1200" dirty="0" err="1" smtClean="0">
                <a:solidFill>
                  <a:schemeClr val="tx1"/>
                </a:solidFill>
                <a:latin typeface="Arial"/>
                <a:ea typeface="+mn-ea"/>
                <a:cs typeface="Arial"/>
              </a:rPr>
              <a:t>workplan</a:t>
            </a:r>
            <a:r>
              <a:rPr lang="en-GB" sz="1000" b="0" kern="1200" dirty="0" smtClean="0">
                <a:solidFill>
                  <a:schemeClr val="tx1"/>
                </a:solidFill>
                <a:latin typeface="Arial"/>
                <a:ea typeface="+mn-ea"/>
                <a:cs typeface="Arial"/>
              </a:rPr>
              <a:t> developed. </a:t>
            </a:r>
          </a:p>
          <a:p>
            <a:endParaRPr lang="en-GB" sz="1000" dirty="0" smtClean="0">
              <a:latin typeface="Arial"/>
              <a:cs typeface="Arial"/>
            </a:endParaRPr>
          </a:p>
          <a:p>
            <a:r>
              <a:rPr lang="en-GB" sz="1000" b="0" kern="1200" dirty="0" smtClean="0">
                <a:solidFill>
                  <a:schemeClr val="tx1"/>
                </a:solidFill>
                <a:latin typeface="Arial"/>
                <a:ea typeface="+mn-ea"/>
                <a:cs typeface="Arial"/>
              </a:rPr>
              <a:t>Next steps: </a:t>
            </a:r>
            <a:endParaRPr lang="en-GB" sz="1000" dirty="0" smtClean="0">
              <a:latin typeface="Arial"/>
              <a:cs typeface="Arial"/>
            </a:endParaRPr>
          </a:p>
          <a:p>
            <a:r>
              <a:rPr lang="en-GB" sz="1000" b="0" kern="1200" dirty="0" smtClean="0">
                <a:solidFill>
                  <a:schemeClr val="tx1"/>
                </a:solidFill>
                <a:latin typeface="Arial"/>
                <a:ea typeface="+mn-ea"/>
                <a:cs typeface="Arial"/>
              </a:rPr>
              <a:t>Upcoming activities will focus on: </a:t>
            </a:r>
            <a:endParaRPr lang="en-GB" sz="1000" dirty="0" smtClean="0">
              <a:latin typeface="Arial"/>
              <a:cs typeface="Arial"/>
            </a:endParaRPr>
          </a:p>
          <a:p>
            <a:pPr marL="228600" indent="-228600">
              <a:buFont typeface="+mj-lt"/>
              <a:buAutoNum type="arabicPeriod"/>
            </a:pPr>
            <a:r>
              <a:rPr lang="en-GB" sz="1000" b="0" kern="1200" dirty="0" smtClean="0">
                <a:solidFill>
                  <a:schemeClr val="tx1"/>
                </a:solidFill>
                <a:latin typeface="Arial"/>
                <a:ea typeface="+mn-ea"/>
                <a:cs typeface="Arial"/>
              </a:rPr>
              <a:t>A high-level </a:t>
            </a:r>
            <a:r>
              <a:rPr lang="en-GB" sz="1000" b="1" u="sng" kern="1200" dirty="0" smtClean="0">
                <a:solidFill>
                  <a:schemeClr val="tx1"/>
                </a:solidFill>
                <a:latin typeface="Arial"/>
                <a:ea typeface="+mn-ea"/>
                <a:cs typeface="Arial"/>
              </a:rPr>
              <a:t>advocacy and global education campaign </a:t>
            </a:r>
            <a:r>
              <a:rPr lang="en-GB" sz="1000" b="0" kern="1200" dirty="0" smtClean="0">
                <a:solidFill>
                  <a:schemeClr val="tx1"/>
                </a:solidFill>
                <a:latin typeface="Arial"/>
                <a:ea typeface="+mn-ea"/>
                <a:cs typeface="Arial"/>
              </a:rPr>
              <a:t>to raise awareness among thought- leaders and policy-makers regarding the contribution to climate change from the use of solid fuels in traditional </a:t>
            </a:r>
            <a:r>
              <a:rPr lang="en-GB" sz="1000" b="0" kern="1200" dirty="0" err="1" smtClean="0">
                <a:solidFill>
                  <a:schemeClr val="tx1"/>
                </a:solidFill>
                <a:latin typeface="Arial"/>
                <a:ea typeface="+mn-ea"/>
                <a:cs typeface="Arial"/>
              </a:rPr>
              <a:t>cookstoves</a:t>
            </a:r>
            <a:r>
              <a:rPr lang="en-GB" sz="1000" b="0" kern="1200" dirty="0" smtClean="0">
                <a:solidFill>
                  <a:schemeClr val="tx1"/>
                </a:solidFill>
                <a:latin typeface="Arial"/>
                <a:ea typeface="+mn-ea"/>
                <a:cs typeface="Arial"/>
              </a:rPr>
              <a:t> and open fires </a:t>
            </a:r>
          </a:p>
          <a:p>
            <a:pPr marL="228600" indent="-228600">
              <a:buFont typeface="+mj-lt"/>
              <a:buAutoNum type="arabicPeriod"/>
            </a:pPr>
            <a:r>
              <a:rPr lang="en-GB" sz="1000" b="0" kern="1200" dirty="0" smtClean="0">
                <a:solidFill>
                  <a:schemeClr val="tx1"/>
                </a:solidFill>
                <a:latin typeface="Arial"/>
                <a:ea typeface="+mn-ea"/>
                <a:cs typeface="Arial"/>
              </a:rPr>
              <a:t>Expansion of the Spark Fund to include a special tranche of pre-investment grant support for projects that reduce emissions of SLCPs </a:t>
            </a:r>
          </a:p>
          <a:p>
            <a:pPr marL="228600" indent="-228600">
              <a:buFont typeface="+mj-lt"/>
              <a:buAutoNum type="arabicPeriod"/>
            </a:pPr>
            <a:r>
              <a:rPr lang="en-GB" sz="1000" b="0" kern="1200" dirty="0" smtClean="0">
                <a:solidFill>
                  <a:schemeClr val="tx1"/>
                </a:solidFill>
                <a:latin typeface="Arial"/>
                <a:ea typeface="+mn-ea"/>
                <a:cs typeface="Arial"/>
              </a:rPr>
              <a:t>Development of standards and testing protocols to provide clear criteria for evaluating emission reductions of black carbon, PM and other SLCPs, and other co-benefits, from the wide-spread adoption of clean </a:t>
            </a:r>
            <a:r>
              <a:rPr lang="en-GB" sz="1000" b="0" kern="1200" dirty="0" err="1" smtClean="0">
                <a:solidFill>
                  <a:schemeClr val="tx1"/>
                </a:solidFill>
                <a:latin typeface="Arial"/>
                <a:ea typeface="+mn-ea"/>
                <a:cs typeface="Arial"/>
              </a:rPr>
              <a:t>cookstoves</a:t>
            </a:r>
            <a:r>
              <a:rPr lang="en-GB" sz="1000" b="0" kern="1200" dirty="0" smtClean="0">
                <a:solidFill>
                  <a:schemeClr val="tx1"/>
                </a:solidFill>
                <a:latin typeface="Arial"/>
                <a:ea typeface="+mn-ea"/>
                <a:cs typeface="Arial"/>
              </a:rPr>
              <a:t>, </a:t>
            </a:r>
            <a:r>
              <a:rPr lang="en-GB" sz="1000" b="0" kern="1200" dirty="0" err="1" smtClean="0">
                <a:solidFill>
                  <a:schemeClr val="tx1"/>
                </a:solidFill>
                <a:latin typeface="Arial"/>
                <a:ea typeface="+mn-ea"/>
                <a:cs typeface="Arial"/>
              </a:rPr>
              <a:t>heatstoves</a:t>
            </a:r>
            <a:r>
              <a:rPr lang="en-GB" sz="1000" b="0" kern="1200" dirty="0" smtClean="0">
                <a:solidFill>
                  <a:schemeClr val="tx1"/>
                </a:solidFill>
                <a:latin typeface="Arial"/>
                <a:ea typeface="+mn-ea"/>
                <a:cs typeface="Arial"/>
              </a:rPr>
              <a:t>, and fuels. </a:t>
            </a:r>
            <a:endParaRPr lang="en-GB" sz="1000" i="1" dirty="0" smtClean="0">
              <a:latin typeface="Arial"/>
              <a:cs typeface="Arial"/>
            </a:endParaRPr>
          </a:p>
          <a:p>
            <a:pPr eaLnBrk="1" hangingPunct="1">
              <a:spcBef>
                <a:spcPct val="20000"/>
              </a:spcBef>
              <a:buFont typeface="Arial" charset="0"/>
              <a:buNone/>
              <a:defRPr/>
            </a:pPr>
            <a:endParaRPr lang="en-GB" sz="1000" i="1" kern="1200" dirty="0" smtClean="0">
              <a:solidFill>
                <a:schemeClr val="tx1"/>
              </a:solidFill>
              <a:latin typeface="Arial"/>
              <a:ea typeface="+mn-ea"/>
              <a:cs typeface="Arial"/>
            </a:endParaRPr>
          </a:p>
          <a:p>
            <a:pPr marL="0" marR="0" indent="0" algn="l" defTabSz="914400" rtl="0" eaLnBrk="1" fontAlgn="auto" latinLnBrk="0" hangingPunct="1">
              <a:lnSpc>
                <a:spcPct val="100000"/>
              </a:lnSpc>
              <a:spcBef>
                <a:spcPct val="20000"/>
              </a:spcBef>
              <a:spcAft>
                <a:spcPts val="0"/>
              </a:spcAft>
              <a:buClrTx/>
              <a:buSzTx/>
              <a:buFont typeface="Arial" charset="0"/>
              <a:buNone/>
              <a:tabLst/>
              <a:defRPr/>
            </a:pPr>
            <a:r>
              <a:rPr lang="en-GB" sz="1000" kern="1200" noProof="0" dirty="0" smtClean="0">
                <a:solidFill>
                  <a:schemeClr val="tx1"/>
                </a:solidFill>
                <a:latin typeface="Arial"/>
                <a:ea typeface="+mn-ea"/>
                <a:cs typeface="Arial"/>
              </a:rPr>
              <a:t>[----MORE BACKGROUND INFO----]</a:t>
            </a:r>
            <a:endParaRPr lang="en-GB" sz="1000" i="1" dirty="0" smtClean="0">
              <a:latin typeface="Arial"/>
              <a:cs typeface="Arial"/>
            </a:endParaRPr>
          </a:p>
          <a:p>
            <a:pPr marL="0" marR="0" lvl="0" indent="0" algn="l" defTabSz="914400" rtl="0" eaLnBrk="1" fontAlgn="auto" latinLnBrk="0" hangingPunct="1">
              <a:lnSpc>
                <a:spcPct val="100000"/>
              </a:lnSpc>
              <a:spcBef>
                <a:spcPts val="600"/>
              </a:spcBef>
              <a:spcAft>
                <a:spcPts val="600"/>
              </a:spcAft>
              <a:buClrTx/>
              <a:buSzTx/>
              <a:buFont typeface="Symbol"/>
              <a:buNone/>
              <a:tabLst/>
              <a:defRPr/>
            </a:pPr>
            <a:r>
              <a:rPr lang="en-GB" sz="1000" i="1" dirty="0" smtClean="0">
                <a:latin typeface="Arial"/>
                <a:cs typeface="Arial"/>
              </a:rPr>
              <a:t>Recent study estimates that residential cooking and heating with sold fuels accounts for 20 % of the global BC emissions</a:t>
            </a:r>
            <a:endParaRPr lang="en-GB" sz="1000" b="1" i="1" dirty="0" smtClean="0">
              <a:latin typeface="Arial"/>
              <a:cs typeface="Arial"/>
            </a:endParaRPr>
          </a:p>
          <a:p>
            <a:pPr marL="0" marR="0" lvl="0" indent="0" algn="l" defTabSz="914400" rtl="0" eaLnBrk="1" fontAlgn="auto" latinLnBrk="0" hangingPunct="1">
              <a:lnSpc>
                <a:spcPct val="100000"/>
              </a:lnSpc>
              <a:spcBef>
                <a:spcPts val="600"/>
              </a:spcBef>
              <a:spcAft>
                <a:spcPts val="600"/>
              </a:spcAft>
              <a:buClrTx/>
              <a:buSzTx/>
              <a:buFont typeface="Symbol"/>
              <a:buNone/>
              <a:tabLst/>
              <a:defRPr/>
            </a:pPr>
            <a:r>
              <a:rPr lang="en-GB" sz="1000" b="1" dirty="0" smtClean="0">
                <a:latin typeface="Arial"/>
                <a:cs typeface="Arial"/>
              </a:rPr>
              <a:t>1)</a:t>
            </a:r>
            <a:r>
              <a:rPr lang="en-GB" sz="1000" b="1" baseline="0" dirty="0" smtClean="0">
                <a:latin typeface="Arial"/>
                <a:cs typeface="Arial"/>
              </a:rPr>
              <a:t> Overall </a:t>
            </a:r>
            <a:r>
              <a:rPr lang="en-GB" sz="1000" b="1" dirty="0" smtClean="0">
                <a:latin typeface="Arial"/>
                <a:cs typeface="Arial"/>
              </a:rPr>
              <a:t>Objective: </a:t>
            </a:r>
            <a:r>
              <a:rPr lang="en-GB" sz="1000" dirty="0" smtClean="0">
                <a:latin typeface="Arial"/>
                <a:cs typeface="Arial"/>
              </a:rPr>
              <a:t>Reduce emissions of black carbon and SLCPs from the use of traditional </a:t>
            </a:r>
            <a:r>
              <a:rPr lang="en-GB" sz="1000" dirty="0" err="1" smtClean="0">
                <a:latin typeface="Arial"/>
                <a:cs typeface="Arial"/>
              </a:rPr>
              <a:t>cookstoves</a:t>
            </a:r>
            <a:r>
              <a:rPr lang="en-GB" sz="1000" dirty="0" smtClean="0">
                <a:latin typeface="Arial"/>
                <a:cs typeface="Arial"/>
              </a:rPr>
              <a:t>, </a:t>
            </a:r>
            <a:r>
              <a:rPr lang="en-GB" sz="1000" dirty="0" err="1" smtClean="0">
                <a:latin typeface="Arial"/>
                <a:cs typeface="Arial"/>
              </a:rPr>
              <a:t>heatstoves</a:t>
            </a:r>
            <a:r>
              <a:rPr lang="en-GB" sz="1000" dirty="0" smtClean="0">
                <a:latin typeface="Arial"/>
                <a:cs typeface="Arial"/>
              </a:rPr>
              <a:t>, and open fires through market-based programs that promote the adoption of clean </a:t>
            </a:r>
            <a:r>
              <a:rPr lang="en-GB" sz="1000" dirty="0" err="1" smtClean="0">
                <a:latin typeface="Arial"/>
                <a:cs typeface="Arial"/>
              </a:rPr>
              <a:t>cookstoves</a:t>
            </a:r>
            <a:r>
              <a:rPr lang="en-GB" sz="1000" dirty="0" smtClean="0">
                <a:latin typeface="Arial"/>
                <a:cs typeface="Arial"/>
              </a:rPr>
              <a:t>, </a:t>
            </a:r>
            <a:r>
              <a:rPr lang="en-GB" sz="1000" dirty="0" err="1" smtClean="0">
                <a:latin typeface="Arial"/>
                <a:cs typeface="Arial"/>
              </a:rPr>
              <a:t>heatstoves</a:t>
            </a:r>
            <a:r>
              <a:rPr lang="en-GB" sz="1000" dirty="0" smtClean="0">
                <a:latin typeface="Arial"/>
                <a:cs typeface="Arial"/>
              </a:rPr>
              <a:t>, and fuels, and leverage associated benefits to health, air quality, gender, and livelihoods</a:t>
            </a:r>
            <a:endParaRPr kumimoji="0" lang="en-GB" sz="1000" b="0" i="0" u="none" strike="noStrike" kern="1200" cap="none" spc="0" normalizeH="0" baseline="0" noProof="0" dirty="0" smtClean="0">
              <a:ln>
                <a:noFill/>
              </a:ln>
              <a:solidFill>
                <a:srgbClr val="4F81BD"/>
              </a:solidFill>
              <a:effectLst/>
              <a:uLnTx/>
              <a:uFillTx/>
              <a:latin typeface="Arial"/>
              <a:ea typeface="Calibri"/>
              <a:cs typeface="Arial"/>
            </a:endParaRPr>
          </a:p>
        </p:txBody>
      </p:sp>
      <p:sp>
        <p:nvSpPr>
          <p:cNvPr id="4" name="Espace réservé du numéro de diapositive 3"/>
          <p:cNvSpPr>
            <a:spLocks noGrp="1"/>
          </p:cNvSpPr>
          <p:nvPr>
            <p:ph type="sldNum" sz="quarter" idx="5"/>
          </p:nvPr>
        </p:nvSpPr>
        <p:spPr/>
        <p:txBody>
          <a:bodyPr/>
          <a:lstStyle/>
          <a:p>
            <a:pPr>
              <a:defRPr/>
            </a:pPr>
            <a:fld id="{5402FE35-4296-4FA4-9D86-EA257B3E740B}" type="slidenum">
              <a:rPr lang="en-GB" smtClean="0"/>
              <a:pPr>
                <a:defRPr/>
              </a:pPr>
              <a:t>19</a:t>
            </a:fld>
            <a:endParaRPr lang="en-GB"/>
          </a:p>
        </p:txBody>
      </p:sp>
    </p:spTree>
    <p:extLst>
      <p:ext uri="{BB962C8B-B14F-4D97-AF65-F5344CB8AC3E}">
        <p14:creationId xmlns:p14="http://schemas.microsoft.com/office/powerpoint/2010/main" val="397569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rPr>
              <a:t>The Urban Health Initiative is initially focusing on listening, learning, information-gathering and awareness-raising about air quality and climate issues through participation in high-level conferences in those regions most affected by air pollution.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rPr>
              <a:t>Following the scoping phase, pilot cities will be selected for further in-depth work, building on synergies with other CCAC initiatives and complementing other national and international initiatives to reduce urban air pollution.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noProof="0" dirty="0" smtClean="0">
              <a:solidFill>
                <a:schemeClr val="tx1"/>
              </a:solidFill>
              <a:effectLst/>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effectLst/>
              </a:rPr>
              <a:t>At the World Health Assembly in May 2015, the conclusions from these discussions will be shared with Health Ministers to bolster a worldwide effort to improve air quality and slow down the rate of global warming.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kern="1200" noProof="0" dirty="0" smtClean="0">
              <a:solidFill>
                <a:schemeClr val="tx1"/>
              </a:solidFill>
              <a:effectLst/>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effectLst/>
              </a:rPr>
              <a:t>Local government officials, city planners and organizations working in cities to promote air quality and improve public health are urged to contact the CCAC Secretariat to participate</a:t>
            </a:r>
            <a:r>
              <a:rPr lang="en-US" sz="1000" b="1" baseline="0" dirty="0" smtClean="0">
                <a:effectLst/>
              </a:rPr>
              <a:t> – to help shape the initiative.</a:t>
            </a:r>
            <a:endParaRPr lang="en-US" sz="1000" b="1" kern="1200" noProof="0" dirty="0" smtClean="0">
              <a:solidFill>
                <a:schemeClr val="tx1"/>
              </a:solidFill>
              <a:effectLst/>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kern="1200" noProof="0" dirty="0" smtClean="0">
              <a:solidFill>
                <a:schemeClr val="tx1"/>
              </a:solidFill>
              <a:effectLst/>
              <a:latin typeface="Arial"/>
              <a:ea typeface="+mn-ea"/>
              <a:cs typeface="Arial"/>
            </a:endParaRPr>
          </a:p>
        </p:txBody>
      </p:sp>
      <p:sp>
        <p:nvSpPr>
          <p:cNvPr id="4" name="Espace réservé du numéro de diapositive 3"/>
          <p:cNvSpPr>
            <a:spLocks noGrp="1"/>
          </p:cNvSpPr>
          <p:nvPr>
            <p:ph type="sldNum" sz="quarter" idx="5"/>
          </p:nvPr>
        </p:nvSpPr>
        <p:spPr/>
        <p:txBody>
          <a:bodyPr/>
          <a:lstStyle/>
          <a:p>
            <a:pPr>
              <a:defRPr/>
            </a:pPr>
            <a:fld id="{1CFCE4D4-89F6-4FB0-8462-8CE71FB0A2B8}" type="slidenum">
              <a:rPr lang="en-GB" smtClean="0"/>
              <a:pPr>
                <a:defRPr/>
              </a:pPr>
              <a:t>20</a:t>
            </a:fld>
            <a:endParaRPr lang="en-GB"/>
          </a:p>
        </p:txBody>
      </p:sp>
    </p:spTree>
    <p:extLst>
      <p:ext uri="{BB962C8B-B14F-4D97-AF65-F5344CB8AC3E}">
        <p14:creationId xmlns:p14="http://schemas.microsoft.com/office/powerpoint/2010/main" val="319001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a:bodyPr>
          <a:lstStyle/>
          <a:p>
            <a:r>
              <a:rPr kumimoji="0" lang="en-GB" sz="1000" b="0" i="0" u="none" strike="noStrike" kern="1200" cap="none" spc="0" normalizeH="0" baseline="0" noProof="0" dirty="0" smtClean="0">
                <a:ln>
                  <a:noFill/>
                </a:ln>
                <a:solidFill>
                  <a:srgbClr val="4F81BD"/>
                </a:solidFill>
                <a:effectLst/>
                <a:uLnTx/>
                <a:uFillTx/>
                <a:latin typeface="Arial"/>
                <a:ea typeface="Calibri"/>
                <a:cs typeface="Arial"/>
              </a:rPr>
              <a:t>Highlight:</a:t>
            </a:r>
          </a:p>
          <a:p>
            <a:endParaRPr kumimoji="0" lang="en-GB" sz="1000" b="0" i="0" u="none" strike="noStrike" kern="1200" cap="none" spc="0" normalizeH="0" baseline="0" noProof="0" dirty="0" smtClean="0">
              <a:ln>
                <a:noFill/>
              </a:ln>
              <a:solidFill>
                <a:srgbClr val="4F81BD"/>
              </a:solidFill>
              <a:effectLst/>
              <a:uLnTx/>
              <a:uFillTx/>
              <a:latin typeface="Arial"/>
              <a:ea typeface="Calibri"/>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Synthesis report on SLCPs and health to be released in early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Sharing</a:t>
            </a:r>
            <a:r>
              <a:rPr lang="en-US" sz="1000" baseline="0" dirty="0" smtClean="0">
                <a:cs typeface="Arial" pitchFamily="34" charset="0"/>
              </a:rPr>
              <a:t> key messages at events:</a:t>
            </a:r>
            <a:endParaRPr lang="en-US" sz="100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World Congress on Public Health (Calcutta, February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cs typeface="Arial" pitchFamily="34" charset="0"/>
              </a:rPr>
              <a:t>ICLEI - Resilient Cities Asia (Bangkok, February 2015)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4F81BD"/>
              </a:solidFill>
              <a:effectLst/>
              <a:uLnTx/>
              <a:uFillTx/>
              <a:latin typeface="Arial"/>
              <a:ea typeface="Calibri"/>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4F81BD"/>
                </a:solidFill>
                <a:effectLst/>
                <a:uLnTx/>
                <a:uFillTx/>
                <a:latin typeface="Arial"/>
                <a:ea typeface="Calibri"/>
                <a:cs typeface="Arial" pitchFamily="34" charset="0"/>
              </a:rPr>
              <a:t>Planning underway for large-scale global events</a:t>
            </a:r>
            <a:endParaRPr kumimoji="0" lang="en-GB" sz="1000" b="0" i="0" u="none" strike="noStrike" kern="1200" cap="none" spc="0" normalizeH="0" baseline="0" noProof="0" dirty="0" smtClean="0">
              <a:ln>
                <a:noFill/>
              </a:ln>
              <a:solidFill>
                <a:srgbClr val="4F81BD"/>
              </a:solidFill>
              <a:effectLst/>
              <a:uLnTx/>
              <a:uFillTx/>
              <a:latin typeface="Arial"/>
              <a:ea typeface="Calibri"/>
              <a:cs typeface="Arial"/>
            </a:endParaRPr>
          </a:p>
        </p:txBody>
      </p:sp>
      <p:sp>
        <p:nvSpPr>
          <p:cNvPr id="4" name="Espace réservé du numéro de diapositive 3"/>
          <p:cNvSpPr>
            <a:spLocks noGrp="1"/>
          </p:cNvSpPr>
          <p:nvPr>
            <p:ph type="sldNum" sz="quarter" idx="5"/>
          </p:nvPr>
        </p:nvSpPr>
        <p:spPr/>
        <p:txBody>
          <a:bodyPr/>
          <a:lstStyle/>
          <a:p>
            <a:pPr>
              <a:defRPr/>
            </a:pPr>
            <a:fld id="{5402FE35-4296-4FA4-9D86-EA257B3E740B}" type="slidenum">
              <a:rPr lang="en-GB" smtClean="0"/>
              <a:pPr>
                <a:defRPr/>
              </a:pPr>
              <a:t>21</a:t>
            </a:fld>
            <a:endParaRPr lang="en-GB"/>
          </a:p>
        </p:txBody>
      </p:sp>
    </p:spTree>
    <p:extLst>
      <p:ext uri="{BB962C8B-B14F-4D97-AF65-F5344CB8AC3E}">
        <p14:creationId xmlns:p14="http://schemas.microsoft.com/office/powerpoint/2010/main" val="397569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FC0588-E2E1-4D4C-B7F1-4AD844C5C567}" type="slidenum">
              <a:rPr lang="en-GB" smtClean="0"/>
              <a:t>22</a:t>
            </a:fld>
            <a:endParaRPr lang="en-GB"/>
          </a:p>
        </p:txBody>
      </p:sp>
    </p:spTree>
    <p:extLst>
      <p:ext uri="{BB962C8B-B14F-4D97-AF65-F5344CB8AC3E}">
        <p14:creationId xmlns:p14="http://schemas.microsoft.com/office/powerpoint/2010/main" val="425617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342900" indent="-342900">
              <a:spcBef>
                <a:spcPct val="20000"/>
              </a:spcBef>
              <a:buFontTx/>
              <a:buNone/>
            </a:pPr>
            <a:r>
              <a:rPr lang="en-GB" altLang="en-US" sz="1000" b="0" i="1" dirty="0" smtClean="0">
                <a:latin typeface="Arial"/>
                <a:cs typeface="Arial"/>
              </a:rPr>
              <a:t>[Before talking about the CCAC]</a:t>
            </a:r>
          </a:p>
          <a:p>
            <a:pPr marL="342900" indent="-342900">
              <a:spcBef>
                <a:spcPct val="20000"/>
              </a:spcBef>
              <a:buFontTx/>
              <a:buNone/>
            </a:pPr>
            <a:endParaRPr lang="en-GB" altLang="en-US" sz="1000" b="0" dirty="0" smtClean="0">
              <a:latin typeface="Arial"/>
              <a:cs typeface="Arial"/>
            </a:endParaRPr>
          </a:p>
          <a:p>
            <a:pPr marL="342900" indent="-342900">
              <a:spcBef>
                <a:spcPct val="20000"/>
              </a:spcBef>
              <a:buFontTx/>
              <a:buNone/>
            </a:pPr>
            <a:r>
              <a:rPr lang="en-GB" altLang="en-US" sz="1000" b="1" dirty="0" smtClean="0">
                <a:latin typeface="Arial"/>
                <a:cs typeface="Arial"/>
              </a:rPr>
              <a:t>       </a:t>
            </a:r>
            <a:r>
              <a:rPr lang="en-GB" altLang="en-US" sz="1000" b="1" u="sng" dirty="0" smtClean="0">
                <a:latin typeface="Arial"/>
                <a:cs typeface="Arial"/>
              </a:rPr>
              <a:t>Outline</a:t>
            </a:r>
            <a:r>
              <a:rPr lang="en-GB" altLang="en-US" sz="1000" b="1" u="sng" baseline="0" dirty="0" smtClean="0">
                <a:latin typeface="Arial"/>
                <a:cs typeface="Arial"/>
              </a:rPr>
              <a:t> that there is a global </a:t>
            </a:r>
            <a:r>
              <a:rPr lang="en-GB" altLang="en-US" sz="1000" b="1" u="sng" dirty="0" smtClean="0">
                <a:latin typeface="Arial"/>
                <a:cs typeface="Arial"/>
              </a:rPr>
              <a:t>SLCP</a:t>
            </a:r>
            <a:r>
              <a:rPr lang="en-GB" altLang="en-US" sz="1000" b="1" u="sng" baseline="0" dirty="0" smtClean="0">
                <a:latin typeface="Arial"/>
                <a:cs typeface="Arial"/>
              </a:rPr>
              <a:t> Challenge</a:t>
            </a:r>
          </a:p>
          <a:p>
            <a:pPr marL="342900" indent="-342900">
              <a:spcBef>
                <a:spcPct val="20000"/>
              </a:spcBef>
              <a:buFontTx/>
              <a:buNone/>
            </a:pPr>
            <a:endParaRPr lang="en-GB" altLang="en-US" sz="1000" b="1" u="sng" baseline="0" dirty="0" smtClean="0">
              <a:latin typeface="Arial"/>
              <a:cs typeface="Arial"/>
            </a:endParaRPr>
          </a:p>
          <a:p>
            <a:pPr marL="342900" indent="-342900">
              <a:spcBef>
                <a:spcPct val="20000"/>
              </a:spcBef>
              <a:buFontTx/>
              <a:buNone/>
            </a:pPr>
            <a:r>
              <a:rPr lang="en-GB" altLang="en-US" sz="1000" b="1" u="sng" baseline="0" dirty="0" smtClean="0">
                <a:latin typeface="Arial"/>
                <a:cs typeface="Arial"/>
              </a:rPr>
              <a:t>What are SLCPs?</a:t>
            </a:r>
          </a:p>
          <a:p>
            <a:pPr marL="342900" indent="-342900">
              <a:spcBef>
                <a:spcPct val="20000"/>
              </a:spcBef>
              <a:buFontTx/>
              <a:buNone/>
            </a:pPr>
            <a:endParaRPr lang="en-GB" altLang="en-US" sz="1000" b="1" baseline="0" dirty="0" smtClean="0">
              <a:latin typeface="Arial"/>
              <a:cs typeface="Arial"/>
            </a:endParaRPr>
          </a:p>
          <a:p>
            <a:pPr>
              <a:spcBef>
                <a:spcPct val="20000"/>
              </a:spcBef>
              <a:spcAft>
                <a:spcPct val="20000"/>
              </a:spcAft>
              <a:buFontTx/>
              <a:buChar char="•"/>
            </a:pPr>
            <a:r>
              <a:rPr lang="en-GB" altLang="en-US" sz="1000" dirty="0" smtClean="0">
                <a:latin typeface="Arial"/>
                <a:cs typeface="Arial"/>
              </a:rPr>
              <a:t> Point</a:t>
            </a:r>
            <a:r>
              <a:rPr lang="en-GB" altLang="en-US" sz="1000" baseline="0" dirty="0" smtClean="0">
                <a:latin typeface="Arial"/>
                <a:cs typeface="Arial"/>
              </a:rPr>
              <a:t> out 4 SLCPs: </a:t>
            </a:r>
            <a:r>
              <a:rPr lang="en-GB" altLang="en-US" sz="1000" dirty="0" smtClean="0">
                <a:latin typeface="Arial"/>
                <a:cs typeface="Arial"/>
              </a:rPr>
              <a:t>Black carbon, methane, tropospheric ozone and some HFCs are substances </a:t>
            </a:r>
          </a:p>
          <a:p>
            <a:pPr lvl="1">
              <a:spcBef>
                <a:spcPct val="20000"/>
              </a:spcBef>
              <a:spcAft>
                <a:spcPct val="20000"/>
              </a:spcAft>
              <a:buFontTx/>
              <a:buChar char="•"/>
            </a:pPr>
            <a:r>
              <a:rPr lang="en-GB" altLang="en-US" sz="1000" dirty="0" smtClean="0">
                <a:latin typeface="Arial"/>
                <a:cs typeface="Arial"/>
              </a:rPr>
              <a:t> As opposed to CO2</a:t>
            </a:r>
            <a:r>
              <a:rPr lang="en-GB" altLang="en-US" sz="1000" baseline="0" dirty="0" smtClean="0">
                <a:latin typeface="Arial"/>
                <a:cs typeface="Arial"/>
              </a:rPr>
              <a:t> which is long-lived</a:t>
            </a:r>
            <a:endParaRPr lang="en-GB" altLang="en-US" sz="1000" dirty="0" smtClean="0">
              <a:latin typeface="Arial"/>
              <a:cs typeface="Arial"/>
            </a:endParaRPr>
          </a:p>
          <a:p>
            <a:pPr>
              <a:spcBef>
                <a:spcPct val="20000"/>
              </a:spcBef>
              <a:spcAft>
                <a:spcPct val="20000"/>
              </a:spcAft>
              <a:buFontTx/>
              <a:buChar char="•"/>
            </a:pPr>
            <a:r>
              <a:rPr lang="en-GB" altLang="en-US" sz="1000" dirty="0" smtClean="0">
                <a:latin typeface="Arial"/>
                <a:cs typeface="Arial"/>
              </a:rPr>
              <a:t> Explain</a:t>
            </a:r>
            <a:r>
              <a:rPr lang="en-GB" altLang="en-US" sz="1000" baseline="0" dirty="0" smtClean="0">
                <a:latin typeface="Arial"/>
                <a:cs typeface="Arial"/>
              </a:rPr>
              <a:t> </a:t>
            </a:r>
            <a:r>
              <a:rPr lang="en-GB" altLang="en-US" sz="1000" dirty="0" smtClean="0">
                <a:latin typeface="Arial"/>
                <a:cs typeface="Arial"/>
              </a:rPr>
              <a:t>relatively short lifetimes in the atmosphere</a:t>
            </a:r>
          </a:p>
          <a:p>
            <a:pPr lvl="1">
              <a:spcBef>
                <a:spcPct val="20000"/>
              </a:spcBef>
              <a:spcAft>
                <a:spcPct val="20000"/>
              </a:spcAft>
              <a:buFontTx/>
              <a:buChar char="•"/>
            </a:pPr>
            <a:r>
              <a:rPr lang="en-US" altLang="en-US" sz="1000" dirty="0" smtClean="0">
                <a:latin typeface="Arial"/>
                <a:cs typeface="Arial"/>
              </a:rPr>
              <a:t> But that SLCPs are responsible for a substantial fraction of near-term climate change</a:t>
            </a:r>
          </a:p>
          <a:p>
            <a:pPr lvl="1">
              <a:spcBef>
                <a:spcPct val="20000"/>
              </a:spcBef>
              <a:spcAft>
                <a:spcPct val="20000"/>
              </a:spcAft>
              <a:buFontTx/>
              <a:buNone/>
            </a:pPr>
            <a:endParaRPr lang="en-US" altLang="en-US" sz="1000" dirty="0" smtClean="0">
              <a:latin typeface="Arial"/>
              <a:cs typeface="Arial"/>
            </a:endParaRPr>
          </a:p>
          <a:p>
            <a:pPr>
              <a:spcBef>
                <a:spcPct val="20000"/>
              </a:spcBef>
              <a:buFontTx/>
              <a:buNone/>
            </a:pPr>
            <a:r>
              <a:rPr lang="fr-CH" altLang="en-US" sz="1000" b="1" u="sng" dirty="0" smtClean="0">
                <a:solidFill>
                  <a:schemeClr val="accent2"/>
                </a:solidFill>
                <a:latin typeface="Arial"/>
                <a:cs typeface="Arial"/>
              </a:rPr>
              <a:t>SLCPs AND HEALTH:</a:t>
            </a:r>
          </a:p>
          <a:p>
            <a:pPr>
              <a:spcBef>
                <a:spcPct val="20000"/>
              </a:spcBef>
              <a:buFontTx/>
              <a:buNone/>
            </a:pPr>
            <a:r>
              <a:rPr lang="fr-CH" altLang="en-US" sz="1000" b="0" dirty="0" smtClean="0">
                <a:solidFill>
                  <a:schemeClr val="accent2"/>
                </a:solidFill>
                <a:latin typeface="Arial"/>
                <a:cs typeface="Arial"/>
              </a:rPr>
              <a:t>Black carbon and methane are two contributors to air pollution</a:t>
            </a:r>
          </a:p>
          <a:p>
            <a:pPr>
              <a:spcBef>
                <a:spcPct val="20000"/>
              </a:spcBef>
              <a:buFontTx/>
              <a:buNone/>
            </a:pPr>
            <a:r>
              <a:rPr lang="fr-CH" altLang="en-US" sz="1000" b="0" dirty="0" smtClean="0">
                <a:solidFill>
                  <a:schemeClr val="accent2"/>
                </a:solidFill>
                <a:latin typeface="Arial"/>
                <a:cs typeface="Arial"/>
              </a:rPr>
              <a:t>Air pollution is now the world’s largest single environmental health risk</a:t>
            </a:r>
          </a:p>
          <a:p>
            <a:pPr>
              <a:spcBef>
                <a:spcPct val="20000"/>
              </a:spcBef>
              <a:buFontTx/>
              <a:buNone/>
            </a:pPr>
            <a:r>
              <a:rPr lang="fr-CH" altLang="en-US" sz="1000" b="0" dirty="0" smtClean="0">
                <a:solidFill>
                  <a:schemeClr val="accent2"/>
                </a:solidFill>
                <a:latin typeface="Arial"/>
                <a:cs typeface="Arial"/>
              </a:rPr>
              <a:t>7 million people die annually from diseases related to household (indoor) air pollution and ambient (outdoor) air pollution.</a:t>
            </a:r>
          </a:p>
          <a:p>
            <a:pPr>
              <a:spcBef>
                <a:spcPct val="20000"/>
              </a:spcBef>
              <a:buFontTx/>
              <a:buNone/>
            </a:pPr>
            <a:r>
              <a:rPr lang="fr-CH" altLang="en-US" sz="1000" b="1" dirty="0" smtClean="0">
                <a:solidFill>
                  <a:schemeClr val="accent2"/>
                </a:solidFill>
                <a:latin typeface="Arial"/>
                <a:cs typeface="Arial"/>
              </a:rPr>
              <a:t>Black carbon </a:t>
            </a:r>
            <a:r>
              <a:rPr lang="fr-CH" altLang="en-US" sz="1000" b="0" dirty="0" smtClean="0">
                <a:solidFill>
                  <a:schemeClr val="accent2"/>
                </a:solidFill>
                <a:latin typeface="Arial"/>
                <a:cs typeface="Arial"/>
              </a:rPr>
              <a:t>(or “soot”) is a tiny black particle emitted by incomplete combustion, from sources such as heavy-duty diesel vehicles, traditional cook stoves, coal-fired power plants, open burning of solid waste and brick production.  When inhaled it penetrates deep into lung passageways and the cardiovascular system, increasing the risk of respiratory infections, heart disease, stroke and lung cancer. Black carbon particles absorb sunlight and warm the atmosphere, contributing to climate change.</a:t>
            </a:r>
          </a:p>
          <a:p>
            <a:pPr>
              <a:spcBef>
                <a:spcPct val="20000"/>
              </a:spcBef>
              <a:buFontTx/>
              <a:buNone/>
            </a:pPr>
            <a:r>
              <a:rPr lang="fr-CH" altLang="en-US" sz="1000" b="1" dirty="0" smtClean="0">
                <a:solidFill>
                  <a:schemeClr val="accent2"/>
                </a:solidFill>
                <a:latin typeface="Arial"/>
                <a:cs typeface="Arial"/>
              </a:rPr>
              <a:t>Methane</a:t>
            </a:r>
            <a:r>
              <a:rPr lang="fr-CH" altLang="en-US" sz="1000" b="0" dirty="0" smtClean="0">
                <a:solidFill>
                  <a:schemeClr val="accent2"/>
                </a:solidFill>
                <a:latin typeface="Arial"/>
                <a:cs typeface="Arial"/>
              </a:rPr>
              <a:t> is a primary precursor of tropospheric ozone – known as ‘urban smog’. Approximately 60% of methane is emitted from human made sources – primarily from agriculture (livestock rearing and rice production), fossil fuel production and distribution, municipal waste and wastewater treatment. When inhaled this can worsen bronchitis and emphysema, trigger asthma, and permanently damage lung tissue. Methane is a very powerful greenhouse gas.</a:t>
            </a:r>
            <a:endParaRPr lang="fr-CH" altLang="en-US" sz="1000" b="0" u="none" dirty="0" smtClean="0">
              <a:solidFill>
                <a:schemeClr val="accent2"/>
              </a:solidFill>
              <a:latin typeface="Arial"/>
              <a:cs typeface="Arial"/>
            </a:endParaRPr>
          </a:p>
          <a:p>
            <a:pPr>
              <a:spcBef>
                <a:spcPct val="20000"/>
              </a:spcBef>
              <a:buFontTx/>
              <a:buNone/>
            </a:pPr>
            <a:endParaRPr lang="fr-CH" altLang="en-US" sz="1000" b="0" u="none" dirty="0" smtClean="0">
              <a:latin typeface="Arial"/>
              <a:cs typeface="Arial"/>
            </a:endParaRPr>
          </a:p>
          <a:p>
            <a:pPr marL="342900" indent="-342900">
              <a:spcBef>
                <a:spcPct val="20000"/>
              </a:spcBef>
              <a:buFontTx/>
              <a:buNone/>
            </a:pPr>
            <a:endParaRPr lang="en-GB" altLang="en-US" sz="1000" b="1" dirty="0" smtClean="0">
              <a:latin typeface="Arial"/>
              <a:cs typeface="Arial"/>
            </a:endParaRPr>
          </a:p>
        </p:txBody>
      </p:sp>
      <p:sp>
        <p:nvSpPr>
          <p:cNvPr id="4" name="Espace réservé du numéro de diapositive 3"/>
          <p:cNvSpPr>
            <a:spLocks noGrp="1"/>
          </p:cNvSpPr>
          <p:nvPr>
            <p:ph type="sldNum" sz="quarter" idx="5"/>
          </p:nvPr>
        </p:nvSpPr>
        <p:spPr/>
        <p:txBody>
          <a:bodyPr/>
          <a:lstStyle/>
          <a:p>
            <a:pPr>
              <a:defRPr/>
            </a:pPr>
            <a:fld id="{CEE7CE2F-0D54-46F9-8CD3-36C4788131FC}" type="slidenum">
              <a:rPr lang="en-GB" smtClean="0"/>
              <a:pPr>
                <a:defRPr/>
              </a:pPr>
              <a:t>2</a:t>
            </a:fld>
            <a:endParaRPr lang="en-GB" dirty="0"/>
          </a:p>
        </p:txBody>
      </p:sp>
    </p:spTree>
    <p:extLst>
      <p:ext uri="{BB962C8B-B14F-4D97-AF65-F5344CB8AC3E}">
        <p14:creationId xmlns:p14="http://schemas.microsoft.com/office/powerpoint/2010/main" val="129225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lnSpc>
                <a:spcPct val="80000"/>
              </a:lnSpc>
              <a:spcBef>
                <a:spcPct val="0"/>
              </a:spcBef>
              <a:spcAft>
                <a:spcPts val="0"/>
              </a:spcAft>
              <a:defRPr/>
            </a:pPr>
            <a:endParaRPr lang="en-US" sz="1100" dirty="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C9C939-FBF9-4D2F-A54B-99EC88F549E2}" type="slidenum">
              <a:rPr lang="en-GB" smtClean="0"/>
              <a:pPr fontAlgn="base">
                <a:spcBef>
                  <a:spcPct val="0"/>
                </a:spcBef>
                <a:spcAft>
                  <a:spcPct val="0"/>
                </a:spcAft>
                <a:defRPr/>
              </a:pPr>
              <a:t>3</a:t>
            </a:fld>
            <a:endParaRPr lang="en-GB" smtClean="0"/>
          </a:p>
        </p:txBody>
      </p:sp>
    </p:spTree>
    <p:extLst>
      <p:ext uri="{BB962C8B-B14F-4D97-AF65-F5344CB8AC3E}">
        <p14:creationId xmlns:p14="http://schemas.microsoft.com/office/powerpoint/2010/main" val="152377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latin typeface="Arial" panose="020B0604020202020204" pitchFamily="34" charset="0"/>
                <a:cs typeface="Arial" panose="020B0604020202020204" pitchFamily="34" charset="0"/>
              </a:rPr>
              <a:t>Science</a:t>
            </a:r>
            <a:r>
              <a:rPr lang="en-GB" sz="1400" baseline="0" dirty="0" smtClean="0">
                <a:latin typeface="Arial" panose="020B0604020202020204" pitchFamily="34" charset="0"/>
                <a:cs typeface="Arial" panose="020B0604020202020204" pitchFamily="34" charset="0"/>
              </a:rPr>
              <a:t> underlying the action under the CCAC had produced c</a:t>
            </a:r>
            <a:r>
              <a:rPr lang="en-GB" sz="1400" dirty="0" smtClean="0">
                <a:latin typeface="Arial" panose="020B0604020202020204" pitchFamily="34" charset="0"/>
                <a:cs typeface="Arial" panose="020B0604020202020204" pitchFamily="34" charset="0"/>
              </a:rPr>
              <a:t>ompelling figures:</a:t>
            </a:r>
          </a:p>
          <a:p>
            <a:r>
              <a:rPr lang="en-GB" sz="1400" dirty="0" smtClean="0">
                <a:latin typeface="Arial" panose="020B0604020202020204" pitchFamily="34" charset="0"/>
                <a:cs typeface="Arial" panose="020B0604020202020204" pitchFamily="34" charset="0"/>
              </a:rPr>
              <a:t>2.4 million avoided premature deaths from air pollution.</a:t>
            </a:r>
          </a:p>
          <a:p>
            <a:r>
              <a:rPr lang="en-GB" sz="1400" dirty="0" smtClean="0">
                <a:latin typeface="Arial" panose="020B0604020202020204" pitchFamily="34" charset="0"/>
                <a:cs typeface="Arial" panose="020B0604020202020204" pitchFamily="34" charset="0"/>
              </a:rPr>
              <a:t>52</a:t>
            </a:r>
            <a:r>
              <a:rPr lang="en-GB" sz="1400" baseline="0" dirty="0" smtClean="0">
                <a:latin typeface="Arial" panose="020B0604020202020204" pitchFamily="34" charset="0"/>
                <a:cs typeface="Arial" panose="020B0604020202020204" pitchFamily="34" charset="0"/>
              </a:rPr>
              <a:t> million tonnes of avoided crop losses from 4 major staples each year.</a:t>
            </a:r>
          </a:p>
          <a:p>
            <a:r>
              <a:rPr lang="en-GB" sz="1400" baseline="0" dirty="0" smtClean="0">
                <a:latin typeface="Arial" panose="020B0604020202020204" pitchFamily="34" charset="0"/>
                <a:cs typeface="Arial" panose="020B0604020202020204" pitchFamily="34" charset="0"/>
              </a:rPr>
              <a:t>0.6 degree C avoided warming.</a:t>
            </a:r>
          </a:p>
          <a:p>
            <a:endParaRPr lang="en-GB" sz="1400" baseline="0" dirty="0" smtClean="0">
              <a:latin typeface="Arial" panose="020B0604020202020204" pitchFamily="34" charset="0"/>
              <a:cs typeface="Arial" panose="020B0604020202020204" pitchFamily="34" charset="0"/>
            </a:endParaRPr>
          </a:p>
          <a:p>
            <a:r>
              <a:rPr lang="en-GB" sz="1400" baseline="0" dirty="0" smtClean="0">
                <a:latin typeface="Arial" panose="020B0604020202020204" pitchFamily="34" charset="0"/>
                <a:cs typeface="Arial" panose="020B0604020202020204" pitchFamily="34" charset="0"/>
              </a:rPr>
              <a:t>The graph shows that SLCP action and CO2 emission reductions need to go hand in hand; they have to be undertaken without any delay, and in a decisive manner. Only by action on both, SLCPs and CO2, will we stand a chance to stay within the 2 degree limit.</a:t>
            </a: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E20BCE1-9A4D-4E0D-9A14-6FECE327BA4D}" type="slidenum">
              <a:rPr lang="en-US" altLang="ko-KR" smtClean="0"/>
              <a:pPr/>
              <a:t>5</a:t>
            </a:fld>
            <a:endParaRPr lang="en-US" altLang="ko-KR"/>
          </a:p>
        </p:txBody>
      </p:sp>
    </p:spTree>
    <p:extLst>
      <p:ext uri="{BB962C8B-B14F-4D97-AF65-F5344CB8AC3E}">
        <p14:creationId xmlns:p14="http://schemas.microsoft.com/office/powerpoint/2010/main" val="91962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eaLnBrk="1" hangingPunct="1">
              <a:spcBef>
                <a:spcPct val="0"/>
              </a:spcBef>
              <a:defRPr/>
            </a:pPr>
            <a:r>
              <a:rPr lang="en-GB" sz="1000" i="1" noProof="0" dirty="0" smtClean="0">
                <a:latin typeface="Arial"/>
                <a:cs typeface="Arial"/>
              </a:rPr>
              <a:t>[Introduce the CCAC]</a:t>
            </a:r>
          </a:p>
          <a:p>
            <a:pPr eaLnBrk="1" hangingPunct="1">
              <a:spcBef>
                <a:spcPct val="20000"/>
              </a:spcBef>
              <a:buFont typeface="Wingdings" pitchFamily="2" charset="2"/>
              <a:buNone/>
              <a:defRPr/>
            </a:pPr>
            <a:r>
              <a:rPr lang="en-GB" sz="1000" b="1" noProof="0" dirty="0" smtClean="0">
                <a:latin typeface="Arial"/>
                <a:cs typeface="Arial"/>
              </a:rPr>
              <a:t>Primary Strategy</a:t>
            </a:r>
          </a:p>
          <a:p>
            <a:pPr>
              <a:defRPr/>
            </a:pPr>
            <a:r>
              <a:rPr lang="en-GB" sz="1000" noProof="0" dirty="0" smtClean="0">
                <a:latin typeface="Arial"/>
                <a:cs typeface="Arial"/>
              </a:rPr>
              <a:t>Bring together many diverse, experienced, and influential players to </a:t>
            </a:r>
            <a:r>
              <a:rPr lang="en-GB" sz="1000" b="1" u="sng" noProof="0" dirty="0" smtClean="0">
                <a:latin typeface="Arial"/>
                <a:cs typeface="Arial"/>
              </a:rPr>
              <a:t>leverage high-level engagement and political will</a:t>
            </a:r>
            <a:r>
              <a:rPr lang="en-GB" sz="1000" b="1" u="none" noProof="0" dirty="0" smtClean="0">
                <a:latin typeface="Arial"/>
                <a:cs typeface="Arial"/>
              </a:rPr>
              <a:t> </a:t>
            </a:r>
            <a:r>
              <a:rPr lang="en-GB" sz="1000" noProof="0" dirty="0" smtClean="0">
                <a:latin typeface="Arial"/>
                <a:cs typeface="Arial"/>
              </a:rPr>
              <a:t>across and beyond membership to catalyze concrete and substantial action to accelerate efforts to reduce SLCPs, with an initial focus on methane, black carbon, and many </a:t>
            </a:r>
            <a:r>
              <a:rPr lang="en-GB" sz="1000" noProof="0" dirty="0" err="1" smtClean="0">
                <a:latin typeface="Arial"/>
                <a:cs typeface="Arial"/>
              </a:rPr>
              <a:t>hydrofluorocarbons</a:t>
            </a:r>
            <a:r>
              <a:rPr lang="en-GB" sz="1000" noProof="0" dirty="0" smtClean="0">
                <a:latin typeface="Arial"/>
                <a:cs typeface="Arial"/>
              </a:rPr>
              <a:t> (HFCs), in ways that protect the environment and public health, promote food and energy security, and address near term climate change. </a:t>
            </a:r>
          </a:p>
          <a:p>
            <a:pPr>
              <a:defRPr/>
            </a:pPr>
            <a:endParaRPr lang="en-GB" sz="1000" b="1" noProof="0" dirty="0" smtClean="0">
              <a:latin typeface="Arial"/>
              <a:cs typeface="Arial"/>
            </a:endParaRPr>
          </a:p>
          <a:p>
            <a:pPr eaLnBrk="1" hangingPunct="1">
              <a:spcBef>
                <a:spcPct val="0"/>
              </a:spcBef>
              <a:defRPr/>
            </a:pPr>
            <a:r>
              <a:rPr lang="en-GB" sz="1000" b="1" noProof="0" dirty="0" smtClean="0">
                <a:latin typeface="Arial"/>
                <a:cs typeface="Arial"/>
              </a:rPr>
              <a:t>Coalition Objectives</a:t>
            </a:r>
          </a:p>
          <a:p>
            <a:pPr eaLnBrk="1" hangingPunct="1">
              <a:spcBef>
                <a:spcPct val="0"/>
              </a:spcBef>
              <a:defRPr/>
            </a:pPr>
            <a:r>
              <a:rPr lang="en-GB" sz="1000" noProof="0" dirty="0" smtClean="0">
                <a:latin typeface="Arial"/>
                <a:cs typeface="Arial"/>
              </a:rPr>
              <a:t>The Coalition seeks to reduce SLCPs by: (1) raising awareness of SLCP impacts and mitigation strategies; (2) enhancing and developing new national and regional actions, including by identifying and overcoming barriers, enhancing capacity, and mobilizing support; (3) promoting best practices and showcasing successful efforts; and (4) improving scientific understanding of SLCP impacts and mitigation strategies. </a:t>
            </a:r>
          </a:p>
          <a:p>
            <a:pPr eaLnBrk="1" hangingPunct="1">
              <a:spcBef>
                <a:spcPct val="0"/>
              </a:spcBef>
              <a:defRPr/>
            </a:pPr>
            <a:endParaRPr lang="en-GB" sz="1000" noProof="0" dirty="0" smtClean="0">
              <a:latin typeface="Arial"/>
              <a:cs typeface="Arial"/>
            </a:endParaRPr>
          </a:p>
          <a:p>
            <a:pPr eaLnBrk="1" hangingPunct="1">
              <a:defRPr/>
            </a:pPr>
            <a:r>
              <a:rPr lang="en-GB" sz="1000" b="1" noProof="0" dirty="0" smtClean="0">
                <a:latin typeface="Arial"/>
                <a:cs typeface="Arial"/>
              </a:rPr>
              <a:t>Some key Aspects</a:t>
            </a:r>
          </a:p>
          <a:p>
            <a:pPr marL="171450" indent="-171450" eaLnBrk="1" hangingPunct="1">
              <a:spcBef>
                <a:spcPct val="20000"/>
              </a:spcBef>
              <a:buFont typeface="Wingdings" pitchFamily="2" charset="2"/>
              <a:buChar char="§"/>
              <a:defRPr/>
            </a:pPr>
            <a:r>
              <a:rPr lang="en-GB" sz="1000" noProof="0" dirty="0" smtClean="0">
                <a:latin typeface="Arial"/>
                <a:cs typeface="Arial"/>
              </a:rPr>
              <a:t>Voluntary but all Partners have endorsed meaningful action to address SLCPs -&gt; </a:t>
            </a:r>
            <a:r>
              <a:rPr lang="en-GB" sz="1000" u="sng" noProof="0" dirty="0" smtClean="0">
                <a:latin typeface="Arial"/>
                <a:cs typeface="Arial"/>
              </a:rPr>
              <a:t>Coalition of the willing!</a:t>
            </a:r>
          </a:p>
          <a:p>
            <a:pPr marL="171450" indent="-171450" eaLnBrk="1" hangingPunct="1">
              <a:spcBef>
                <a:spcPct val="20000"/>
              </a:spcBef>
              <a:buFont typeface="Wingdings" pitchFamily="2" charset="2"/>
              <a:buChar char="§"/>
              <a:defRPr/>
            </a:pPr>
            <a:r>
              <a:rPr lang="en-GB" sz="1000" noProof="0" dirty="0" smtClean="0">
                <a:latin typeface="Arial"/>
                <a:cs typeface="Arial"/>
              </a:rPr>
              <a:t>Light governance structure and can to tap into the institutional capacity of other entities, including its partners</a:t>
            </a:r>
          </a:p>
          <a:p>
            <a:pPr marL="171450" indent="-171450" eaLnBrk="1" hangingPunct="1">
              <a:spcBef>
                <a:spcPct val="20000"/>
              </a:spcBef>
              <a:buFont typeface="Wingdings" pitchFamily="2" charset="2"/>
              <a:buChar char="§"/>
              <a:defRPr/>
            </a:pPr>
            <a:r>
              <a:rPr lang="en-GB" sz="1000" noProof="0" dirty="0" smtClean="0">
                <a:latin typeface="Arial"/>
                <a:cs typeface="Arial"/>
              </a:rPr>
              <a:t>Building on existing efforts. Not trying to reinvent the wheel, rather looking at what is there, what is missing and how such a Coalition with its specific assets, especially high level political leadership can help pull the trigger for scaling up and accelerating efforts and catalyze new action (e.g. in the area of Diesel, we are working with PCFV and a number of institutions, and looking at Heavy Duty Diesel Vehicles and engines which represent an important part of BC emissions from transport sector and where no specific programme existed.)</a:t>
            </a:r>
          </a:p>
          <a:p>
            <a:pPr marL="171450" indent="-171450" eaLnBrk="1" hangingPunct="1">
              <a:spcBef>
                <a:spcPct val="20000"/>
              </a:spcBef>
              <a:buFont typeface="Wingdings" pitchFamily="2" charset="2"/>
              <a:buChar char="§"/>
              <a:defRPr/>
            </a:pPr>
            <a:r>
              <a:rPr lang="en-GB" sz="1000" noProof="0" dirty="0" smtClean="0">
                <a:latin typeface="Arial"/>
                <a:cs typeface="Arial"/>
              </a:rPr>
              <a:t>Science driven effort</a:t>
            </a:r>
          </a:p>
          <a:p>
            <a:pPr marL="171450" indent="-171450" eaLnBrk="1" hangingPunct="1">
              <a:spcBef>
                <a:spcPct val="20000"/>
              </a:spcBef>
              <a:buFont typeface="Wingdings" pitchFamily="2" charset="2"/>
              <a:buChar char="§"/>
              <a:defRPr/>
            </a:pPr>
            <a:r>
              <a:rPr lang="en-GB" sz="1000" noProof="0" dirty="0" smtClean="0">
                <a:latin typeface="Arial"/>
                <a:cs typeface="Arial"/>
              </a:rPr>
              <a:t>Complementary to global efforts to reduce CO2, in particular under UNFCCC</a:t>
            </a:r>
          </a:p>
          <a:p>
            <a:pPr marL="0" indent="0" eaLnBrk="1" hangingPunct="1">
              <a:spcBef>
                <a:spcPct val="20000"/>
              </a:spcBef>
              <a:buFont typeface="Wingdings" pitchFamily="2" charset="2"/>
              <a:buNone/>
              <a:defRPr/>
            </a:pPr>
            <a:endParaRPr lang="en-GB" sz="1000" b="1" noProof="0" dirty="0" smtClean="0">
              <a:latin typeface="Arial"/>
              <a:cs typeface="Arial"/>
            </a:endParaRPr>
          </a:p>
          <a:p>
            <a:pPr marL="0" indent="0">
              <a:spcBef>
                <a:spcPct val="20000"/>
              </a:spcBef>
              <a:defRPr/>
            </a:pPr>
            <a:r>
              <a:rPr lang="en-GB" sz="2400" b="1" dirty="0" smtClean="0">
                <a:solidFill>
                  <a:schemeClr val="accent1">
                    <a:lumMod val="75000"/>
                  </a:schemeClr>
                </a:solidFill>
                <a:latin typeface="Arial" pitchFamily="34" charset="0"/>
                <a:cs typeface="Arial" pitchFamily="34" charset="0"/>
              </a:rPr>
              <a:t>Partner-led Coalition</a:t>
            </a:r>
          </a:p>
          <a:p>
            <a:pPr marL="0" indent="0">
              <a:spcBef>
                <a:spcPct val="20000"/>
              </a:spcBef>
              <a:defRPr/>
            </a:pPr>
            <a:r>
              <a:rPr lang="en-GB" sz="2000" dirty="0" smtClean="0">
                <a:latin typeface="Arial" pitchFamily="34" charset="0"/>
                <a:cs typeface="Arial" pitchFamily="34" charset="0"/>
              </a:rPr>
              <a:t>All Partners have endorsed meaningful action to address SLCPs</a:t>
            </a:r>
          </a:p>
          <a:p>
            <a:pPr>
              <a:spcBef>
                <a:spcPct val="20000"/>
              </a:spcBef>
              <a:buFont typeface="Arial"/>
              <a:buChar char="•"/>
              <a:defRPr/>
            </a:pPr>
            <a:r>
              <a:rPr lang="en-GB" sz="2000" dirty="0" smtClean="0">
                <a:latin typeface="Arial" pitchFamily="34" charset="0"/>
                <a:cs typeface="Arial" pitchFamily="34" charset="0"/>
              </a:rPr>
              <a:t> All CCAC activities are developed and led by Partners </a:t>
            </a:r>
          </a:p>
          <a:p>
            <a:pPr>
              <a:spcBef>
                <a:spcPct val="20000"/>
              </a:spcBef>
              <a:buFont typeface="Arial"/>
              <a:buChar char="•"/>
              <a:defRPr/>
            </a:pPr>
            <a:r>
              <a:rPr lang="en-GB" sz="2000" dirty="0" smtClean="0">
                <a:latin typeface="Arial" pitchFamily="34" charset="0"/>
                <a:cs typeface="Arial" pitchFamily="34" charset="0"/>
              </a:rPr>
              <a:t> Success depends on each Partner engaging in the Coalition, but also playing their individual role played to reduce SLCPs beyond the direct action of CCAC and its initiatives. Work to capture this outside-the-CCAC efforts is underway.</a:t>
            </a:r>
          </a:p>
          <a:p>
            <a:pPr marL="171450" indent="-171450" eaLnBrk="1" hangingPunct="1">
              <a:spcBef>
                <a:spcPct val="20000"/>
              </a:spcBef>
              <a:buFont typeface="Wingdings" pitchFamily="2" charset="2"/>
              <a:buNone/>
              <a:defRPr/>
            </a:pPr>
            <a:endParaRPr lang="en-US" sz="1000" dirty="0" smtClean="0">
              <a:latin typeface="Arial"/>
              <a:cs typeface="Arial"/>
            </a:endParaRPr>
          </a:p>
          <a:p>
            <a:pPr marL="171450" indent="-171450" eaLnBrk="1" hangingPunct="1">
              <a:spcBef>
                <a:spcPct val="20000"/>
              </a:spcBef>
              <a:buFont typeface="Wingdings" pitchFamily="2" charset="2"/>
              <a:buNone/>
              <a:defRPr/>
            </a:pPr>
            <a:r>
              <a:rPr lang="en-US" sz="1000" dirty="0" smtClean="0">
                <a:latin typeface="Arial"/>
                <a:cs typeface="Arial"/>
              </a:rPr>
              <a:t>Partner-led effort -&gt; </a:t>
            </a:r>
            <a:r>
              <a:rPr lang="en-US" sz="1000" b="1" u="sng" dirty="0" smtClean="0">
                <a:latin typeface="Arial"/>
                <a:cs typeface="Arial"/>
              </a:rPr>
              <a:t>Coalition of the working,</a:t>
            </a:r>
            <a:r>
              <a:rPr lang="en-US" sz="1000" b="1" u="none" baseline="0" dirty="0" smtClean="0">
                <a:latin typeface="Arial"/>
                <a:cs typeface="Arial"/>
              </a:rPr>
              <a:t> </a:t>
            </a:r>
            <a:r>
              <a:rPr lang="en-US" sz="1000" u="none" baseline="0" dirty="0" smtClean="0">
                <a:latin typeface="Arial"/>
                <a:cs typeface="Arial"/>
              </a:rPr>
              <a:t>with efforts well underway</a:t>
            </a:r>
            <a:endParaRPr lang="en-US" sz="1000" dirty="0" smtClean="0">
              <a:latin typeface="Arial"/>
              <a:cs typeface="Arial"/>
            </a:endParaRPr>
          </a:p>
          <a:p>
            <a:pPr marL="171450" indent="-171450" eaLnBrk="1" hangingPunct="1">
              <a:spcBef>
                <a:spcPct val="20000"/>
              </a:spcBef>
              <a:buFont typeface="Wingdings" pitchFamily="2" charset="2"/>
              <a:buNone/>
              <a:defRPr/>
            </a:pPr>
            <a:r>
              <a:rPr lang="en-US" sz="1000" dirty="0" smtClean="0">
                <a:latin typeface="Arial"/>
                <a:cs typeface="Arial"/>
              </a:rPr>
              <a:t>Meaning:</a:t>
            </a:r>
          </a:p>
          <a:p>
            <a:pPr marL="171450" lvl="0" indent="-171450" eaLnBrk="1" hangingPunct="1">
              <a:spcBef>
                <a:spcPct val="20000"/>
              </a:spcBef>
              <a:buFont typeface="Courier New" pitchFamily="49" charset="0"/>
              <a:buChar char="o"/>
              <a:defRPr/>
            </a:pPr>
            <a:r>
              <a:rPr lang="en-GB" sz="1000" dirty="0" smtClean="0">
                <a:latin typeface="Arial"/>
                <a:cs typeface="Arial"/>
              </a:rPr>
              <a:t>All activities are developed and led by Partners through a collaborative process</a:t>
            </a:r>
            <a:r>
              <a:rPr lang="en-US" sz="1000" dirty="0" smtClean="0">
                <a:latin typeface="Arial"/>
                <a:cs typeface="Arial"/>
              </a:rPr>
              <a:t>; </a:t>
            </a:r>
          </a:p>
          <a:p>
            <a:pPr marL="171450" lvl="0" indent="-171450" eaLnBrk="1" hangingPunct="1">
              <a:spcBef>
                <a:spcPct val="20000"/>
              </a:spcBef>
              <a:buFont typeface="Courier New" pitchFamily="49" charset="0"/>
              <a:buChar char="o"/>
              <a:defRPr/>
            </a:pPr>
            <a:r>
              <a:rPr lang="en-US" sz="1000" dirty="0" smtClean="0">
                <a:latin typeface="Arial"/>
                <a:cs typeface="Arial"/>
              </a:rPr>
              <a:t>Ultimate success depends directly on </a:t>
            </a:r>
            <a:r>
              <a:rPr lang="en-GB" sz="1000" u="sng" dirty="0" smtClean="0">
                <a:latin typeface="Arial"/>
                <a:cs typeface="Arial"/>
              </a:rPr>
              <a:t>capacity dedicated by Partners to the Coalition</a:t>
            </a:r>
            <a:r>
              <a:rPr lang="en-GB" sz="1000" u="none" dirty="0" smtClean="0">
                <a:latin typeface="Arial"/>
                <a:cs typeface="Arial"/>
              </a:rPr>
              <a:t> </a:t>
            </a:r>
            <a:r>
              <a:rPr lang="en-GB" sz="1000" dirty="0" smtClean="0">
                <a:latin typeface="Arial"/>
                <a:cs typeface="Arial"/>
              </a:rPr>
              <a:t>(personnel, financial support and high-level political leadership) </a:t>
            </a:r>
          </a:p>
          <a:p>
            <a:pPr marL="171450" lvl="0" indent="-171450" eaLnBrk="1" hangingPunct="1">
              <a:spcBef>
                <a:spcPct val="20000"/>
              </a:spcBef>
              <a:buFont typeface="Courier New" pitchFamily="49" charset="0"/>
              <a:buChar char="o"/>
              <a:defRPr/>
            </a:pPr>
            <a:r>
              <a:rPr lang="en-GB" sz="1000" dirty="0" smtClean="0">
                <a:latin typeface="Arial"/>
                <a:cs typeface="Arial"/>
              </a:rPr>
              <a:t>and </a:t>
            </a:r>
            <a:r>
              <a:rPr lang="en-US" sz="1000" dirty="0" smtClean="0">
                <a:latin typeface="Arial"/>
                <a:cs typeface="Arial"/>
              </a:rPr>
              <a:t>ability to generate and </a:t>
            </a:r>
            <a:r>
              <a:rPr lang="en-GB" sz="1000" dirty="0" smtClean="0">
                <a:latin typeface="Arial"/>
                <a:cs typeface="Arial"/>
              </a:rPr>
              <a:t>capture SLCP </a:t>
            </a:r>
            <a:r>
              <a:rPr lang="en-GB" sz="1000" u="sng" dirty="0" smtClean="0">
                <a:latin typeface="Arial"/>
                <a:cs typeface="Arial"/>
              </a:rPr>
              <a:t>mitigation initiatives in developed and developing country Partners</a:t>
            </a:r>
            <a:r>
              <a:rPr lang="en-GB" sz="1000" u="none" dirty="0" smtClean="0">
                <a:latin typeface="Arial"/>
                <a:cs typeface="Arial"/>
              </a:rPr>
              <a:t> </a:t>
            </a:r>
            <a:r>
              <a:rPr lang="en-GB" sz="1000" dirty="0" smtClean="0">
                <a:latin typeface="Arial"/>
                <a:cs typeface="Arial"/>
              </a:rPr>
              <a:t>(not limited to activities funded by CCAC), and provision of support to such initiatives by non-state Partners, including private sector.</a:t>
            </a:r>
          </a:p>
          <a:p>
            <a:endParaRPr lang="en-GB" sz="1000" kern="1200" dirty="0" smtClean="0">
              <a:solidFill>
                <a:schemeClr val="tx1"/>
              </a:solidFill>
              <a:effectLst/>
              <a:latin typeface="Arial"/>
              <a:ea typeface="+mn-ea"/>
              <a:cs typeface="Arial"/>
            </a:endParaRPr>
          </a:p>
          <a:p>
            <a:r>
              <a:rPr lang="en-GB" sz="1000" kern="1200" dirty="0" smtClean="0">
                <a:solidFill>
                  <a:schemeClr val="tx1"/>
                </a:solidFill>
                <a:effectLst/>
                <a:latin typeface="Arial"/>
                <a:ea typeface="+mn-ea"/>
                <a:cs typeface="Arial"/>
              </a:rPr>
              <a:t>Stress</a:t>
            </a:r>
            <a:r>
              <a:rPr lang="en-GB" sz="1000" kern="1200" baseline="0" dirty="0" smtClean="0">
                <a:solidFill>
                  <a:schemeClr val="tx1"/>
                </a:solidFill>
                <a:effectLst/>
                <a:latin typeface="Arial"/>
                <a:ea typeface="+mn-ea"/>
                <a:cs typeface="Arial"/>
              </a:rPr>
              <a:t> that it is a </a:t>
            </a:r>
            <a:r>
              <a:rPr lang="en-GB" sz="1000" b="1" u="sng" kern="1200" dirty="0" smtClean="0">
                <a:solidFill>
                  <a:schemeClr val="tx1"/>
                </a:solidFill>
                <a:effectLst/>
                <a:latin typeface="Arial"/>
                <a:ea typeface="+mn-ea"/>
                <a:cs typeface="Arial"/>
              </a:rPr>
              <a:t>collective effort</a:t>
            </a:r>
            <a:r>
              <a:rPr lang="en-GB" sz="1000" kern="1200" dirty="0" smtClean="0">
                <a:solidFill>
                  <a:schemeClr val="tx1"/>
                </a:solidFill>
                <a:effectLst/>
                <a:latin typeface="Arial"/>
                <a:ea typeface="+mn-ea"/>
                <a:cs typeface="Arial"/>
              </a:rPr>
              <a:t> and success</a:t>
            </a:r>
            <a:r>
              <a:rPr lang="en-GB" sz="1000" kern="1200" baseline="0" dirty="0" smtClean="0">
                <a:solidFill>
                  <a:schemeClr val="tx1"/>
                </a:solidFill>
                <a:effectLst/>
                <a:latin typeface="Arial"/>
                <a:ea typeface="+mn-ea"/>
                <a:cs typeface="Arial"/>
              </a:rPr>
              <a:t> depends </a:t>
            </a:r>
            <a:r>
              <a:rPr lang="en-GB" sz="1000" kern="1200" dirty="0" smtClean="0">
                <a:solidFill>
                  <a:schemeClr val="tx1"/>
                </a:solidFill>
                <a:effectLst/>
                <a:latin typeface="Arial"/>
                <a:ea typeface="+mn-ea"/>
                <a:cs typeface="Arial"/>
              </a:rPr>
              <a:t>on the engagement and central role played by each Partner</a:t>
            </a:r>
          </a:p>
          <a:p>
            <a:pPr marL="171450" indent="-171450" eaLnBrk="1" hangingPunct="1">
              <a:spcBef>
                <a:spcPct val="20000"/>
              </a:spcBef>
              <a:buFont typeface="Wingdings" pitchFamily="2" charset="2"/>
              <a:buChar char="§"/>
              <a:defRPr/>
            </a:pPr>
            <a:endParaRPr lang="en-GB" sz="1000" b="1" noProof="0" dirty="0" smtClean="0">
              <a:latin typeface="Arial"/>
              <a:cs typeface="Arial"/>
            </a:endParaRPr>
          </a:p>
          <a:p>
            <a:pPr marL="171450" indent="-171450" eaLnBrk="1" hangingPunct="1">
              <a:spcBef>
                <a:spcPct val="20000"/>
              </a:spcBef>
              <a:buFont typeface="Wingdings" pitchFamily="2" charset="2"/>
              <a:buChar char="§"/>
              <a:defRPr/>
            </a:pPr>
            <a:endParaRPr lang="en-GB" sz="1000" b="1" noProof="0" dirty="0" smtClean="0">
              <a:latin typeface="Arial"/>
              <a:cs typeface="Arial"/>
            </a:endParaRPr>
          </a:p>
        </p:txBody>
      </p:sp>
      <p:sp>
        <p:nvSpPr>
          <p:cNvPr id="3482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13D685-23E0-41F7-979B-AACDABB9D58B}" type="slidenum">
              <a:rPr lang="en-GB" smtClean="0"/>
              <a:pPr fontAlgn="base">
                <a:spcBef>
                  <a:spcPct val="0"/>
                </a:spcBef>
                <a:spcAft>
                  <a:spcPct val="0"/>
                </a:spcAft>
                <a:defRPr/>
              </a:pPr>
              <a:t>6</a:t>
            </a:fld>
            <a:endParaRPr lang="en-GB" smtClean="0"/>
          </a:p>
        </p:txBody>
      </p:sp>
    </p:spTree>
    <p:extLst>
      <p:ext uri="{BB962C8B-B14F-4D97-AF65-F5344CB8AC3E}">
        <p14:creationId xmlns:p14="http://schemas.microsoft.com/office/powerpoint/2010/main" val="12460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GB" sz="1000" kern="1200" dirty="0" smtClean="0">
              <a:solidFill>
                <a:schemeClr val="tx1"/>
              </a:solidFill>
              <a:latin typeface="Arial"/>
              <a:ea typeface="+mn-ea"/>
              <a:cs typeface="Arial"/>
            </a:endParaRP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186A64E5-3FB4-4BA1-B871-25F5E4D7A008}" type="slidenum">
              <a:rPr lang="en-GB" smtClean="0"/>
              <a:pPr eaLnBrk="1" fontAlgn="base" hangingPunct="1">
                <a:spcBef>
                  <a:spcPct val="0"/>
                </a:spcBef>
                <a:spcAft>
                  <a:spcPct val="0"/>
                </a:spcAft>
              </a:pPr>
              <a:t>8</a:t>
            </a:fld>
            <a:endParaRPr lang="en-GB" smtClean="0"/>
          </a:p>
        </p:txBody>
      </p:sp>
    </p:spTree>
    <p:extLst>
      <p:ext uri="{BB962C8B-B14F-4D97-AF65-F5344CB8AC3E}">
        <p14:creationId xmlns:p14="http://schemas.microsoft.com/office/powerpoint/2010/main" val="335645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E05A8D-CC86-4542-913C-A210B9D9B565}" type="slidenum">
              <a:rPr lang="es-CL" smtClean="0"/>
              <a:t>11</a:t>
            </a:fld>
            <a:endParaRPr lang="es-CL"/>
          </a:p>
        </p:txBody>
      </p:sp>
    </p:spTree>
    <p:extLst>
      <p:ext uri="{BB962C8B-B14F-4D97-AF65-F5344CB8AC3E}">
        <p14:creationId xmlns:p14="http://schemas.microsoft.com/office/powerpoint/2010/main" val="369985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05A8D-CC86-4542-913C-A210B9D9B565}" type="slidenum">
              <a:rPr lang="es-CL" smtClean="0"/>
              <a:t>13</a:t>
            </a:fld>
            <a:endParaRPr lang="es-CL"/>
          </a:p>
        </p:txBody>
      </p:sp>
    </p:spTree>
    <p:extLst>
      <p:ext uri="{BB962C8B-B14F-4D97-AF65-F5344CB8AC3E}">
        <p14:creationId xmlns:p14="http://schemas.microsoft.com/office/powerpoint/2010/main" val="200495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503238"/>
            <a:ext cx="4960938" cy="3722687"/>
          </a:xfrm>
        </p:spPr>
      </p:sp>
      <p:sp>
        <p:nvSpPr>
          <p:cNvPr id="3" name="Notes Placeholder 2"/>
          <p:cNvSpPr>
            <a:spLocks noGrp="1"/>
          </p:cNvSpPr>
          <p:nvPr>
            <p:ph type="body" idx="1"/>
          </p:nvPr>
        </p:nvSpPr>
        <p:spPr>
          <a:xfrm>
            <a:off x="673615" y="4385565"/>
            <a:ext cx="5335270" cy="5553554"/>
          </a:xfrm>
        </p:spPr>
        <p:txBody>
          <a:bodyPr/>
          <a:lstStyle/>
          <a:p>
            <a:r>
              <a:rPr lang="en-GB" sz="1000" b="0" i="1" kern="1200" noProof="0" dirty="0" smtClean="0">
                <a:solidFill>
                  <a:schemeClr val="tx1"/>
                </a:solidFill>
                <a:latin typeface="Arial"/>
                <a:ea typeface="+mn-ea"/>
                <a:cs typeface="Arial"/>
              </a:rPr>
              <a:t>An estimated 19 percent of global black carbon emissions come from the transportation sector. The Coalition Partners are working to </a:t>
            </a:r>
            <a:r>
              <a:rPr lang="en-GB" sz="1000" b="1" i="1" u="sng" kern="1200" noProof="0" dirty="0" smtClean="0">
                <a:solidFill>
                  <a:schemeClr val="tx1"/>
                </a:solidFill>
                <a:latin typeface="Arial"/>
                <a:ea typeface="+mn-ea"/>
                <a:cs typeface="Arial"/>
              </a:rPr>
              <a:t>virtually eliminate</a:t>
            </a:r>
            <a:r>
              <a:rPr lang="en-GB" sz="1000" b="1" i="1" u="none" kern="1200" noProof="0" dirty="0" smtClean="0">
                <a:solidFill>
                  <a:schemeClr val="tx1"/>
                </a:solidFill>
                <a:latin typeface="Arial"/>
                <a:ea typeface="+mn-ea"/>
                <a:cs typeface="Arial"/>
              </a:rPr>
              <a:t> </a:t>
            </a:r>
            <a:r>
              <a:rPr lang="en-GB" sz="1000" b="0" i="1" kern="1200" noProof="0" dirty="0" smtClean="0">
                <a:solidFill>
                  <a:schemeClr val="tx1"/>
                </a:solidFill>
                <a:latin typeface="Arial"/>
                <a:ea typeface="+mn-ea"/>
                <a:cs typeface="Arial"/>
              </a:rPr>
              <a:t>fine particles and black carbon emissions from new and existing heavy-duty diesel vehicles and engines by steadily reducing sulphur in diesel fuel, establishing more stringent vehicle emission standards with interested nations, cleaning up fleets and developing a global Green Freight initiative. </a:t>
            </a:r>
          </a:p>
          <a:p>
            <a:endParaRPr lang="en-GB" sz="1000" dirty="0" smtClean="0">
              <a:latin typeface="Arial"/>
              <a:cs typeface="Arial"/>
            </a:endParaRPr>
          </a:p>
          <a:p>
            <a:r>
              <a:rPr lang="en-GB" sz="1000" b="0" kern="1200" dirty="0" smtClean="0">
                <a:solidFill>
                  <a:schemeClr val="tx1"/>
                </a:solidFill>
                <a:latin typeface="Arial"/>
                <a:ea typeface="+mn-ea"/>
                <a:cs typeface="Arial"/>
              </a:rPr>
              <a:t>First results: </a:t>
            </a:r>
            <a:endParaRPr lang="en-GB" sz="1000" dirty="0" smtClean="0">
              <a:latin typeface="Arial"/>
              <a:cs typeface="Arial"/>
            </a:endParaRPr>
          </a:p>
          <a:p>
            <a:r>
              <a:rPr lang="en-GB" sz="1000" b="0" kern="1200" dirty="0" smtClean="0">
                <a:solidFill>
                  <a:schemeClr val="tx1"/>
                </a:solidFill>
                <a:latin typeface="Arial"/>
                <a:ea typeface="+mn-ea"/>
                <a:cs typeface="Arial"/>
              </a:rPr>
              <a:t>Activities in several countries in Asia and Latin America, and at regional level (including East Africa). Focus on advancing and implementing emissions regulations, exploring and identifying financial and policy mechanisms, and conducting outreach to key private-sector partners. </a:t>
            </a:r>
            <a:endParaRPr lang="en-GB" sz="1000" dirty="0" smtClean="0">
              <a:latin typeface="Arial"/>
              <a:cs typeface="Arial"/>
            </a:endParaRPr>
          </a:p>
          <a:p>
            <a:pPr marL="285750" indent="-285750" algn="l" defTabSz="914400" rtl="0" eaLnBrk="1" latinLnBrk="0" hangingPunct="1">
              <a:buFont typeface="Arial" panose="020B0604020202020204" pitchFamily="34" charset="0"/>
              <a:buChar char="•"/>
            </a:pPr>
            <a:r>
              <a:rPr lang="en-GB" sz="1000" kern="1200" dirty="0" smtClean="0">
                <a:solidFill>
                  <a:schemeClr val="tx1"/>
                </a:solidFill>
                <a:latin typeface="Arial"/>
                <a:ea typeface="+mn-ea"/>
                <a:cs typeface="Arial"/>
              </a:rPr>
              <a:t>Chile: Conducted national black carbon inventory and created taskforce on heavy-duty diesel (HDD) vehicle standards. These paved the way to a national HDD road map and a black carbon reduction plan, which is now being developed </a:t>
            </a:r>
          </a:p>
          <a:p>
            <a:pPr marL="285750" indent="-285750" algn="l" defTabSz="914400" rtl="0" eaLnBrk="1" latinLnBrk="0" hangingPunct="1">
              <a:buFont typeface="Arial" panose="020B0604020202020204" pitchFamily="34" charset="0"/>
              <a:buChar char="•"/>
            </a:pPr>
            <a:r>
              <a:rPr lang="en-GB" sz="1000" b="1" u="sng" kern="1200" dirty="0" smtClean="0">
                <a:solidFill>
                  <a:schemeClr val="tx1"/>
                </a:solidFill>
                <a:latin typeface="Arial"/>
                <a:ea typeface="+mn-ea"/>
                <a:cs typeface="Arial"/>
              </a:rPr>
              <a:t>Peru: Established national task force and set target of 2016 for introduction of 50ppm sulphur diesel fuels </a:t>
            </a:r>
          </a:p>
          <a:p>
            <a:pPr marL="285750" indent="-285750" algn="l" defTabSz="914400" rtl="0" eaLnBrk="1" latinLnBrk="0" hangingPunct="1">
              <a:buFont typeface="Arial" panose="020B0604020202020204" pitchFamily="34" charset="0"/>
              <a:buChar char="•"/>
            </a:pPr>
            <a:r>
              <a:rPr lang="en-GB" sz="1000" kern="1200" dirty="0" smtClean="0">
                <a:solidFill>
                  <a:schemeClr val="tx1"/>
                </a:solidFill>
                <a:latin typeface="Arial"/>
                <a:ea typeface="+mn-ea"/>
                <a:cs typeface="Arial"/>
              </a:rPr>
              <a:t>Asia: ASEAN Coalition for Cleaner Fuels and Vehicles created, with first meeting planned for November 2013 </a:t>
            </a:r>
          </a:p>
          <a:p>
            <a:pPr marL="285750" indent="-285750" algn="l" defTabSz="914400" rtl="0" eaLnBrk="1" latinLnBrk="0" hangingPunct="1">
              <a:buFont typeface="Arial" panose="020B0604020202020204" pitchFamily="34" charset="0"/>
              <a:buChar char="•"/>
            </a:pPr>
            <a:r>
              <a:rPr lang="en-GB" sz="1000" kern="1200" dirty="0" smtClean="0">
                <a:solidFill>
                  <a:schemeClr val="tx1"/>
                </a:solidFill>
                <a:latin typeface="Arial"/>
                <a:ea typeface="+mn-ea"/>
                <a:cs typeface="Arial"/>
              </a:rPr>
              <a:t>Bangladesh and Vietnam: Established national taskforces on HDD vehicles and are now working to further improve emission standards. </a:t>
            </a:r>
          </a:p>
          <a:p>
            <a:endParaRPr lang="en-GB" sz="1000" b="0" kern="1200" dirty="0" smtClean="0">
              <a:solidFill>
                <a:schemeClr val="tx1"/>
              </a:solidFill>
              <a:latin typeface="Arial"/>
              <a:ea typeface="+mn-ea"/>
              <a:cs typeface="Arial"/>
            </a:endParaRPr>
          </a:p>
          <a:p>
            <a:r>
              <a:rPr lang="en-GB" sz="1000" b="0" kern="1200" dirty="0" smtClean="0">
                <a:solidFill>
                  <a:schemeClr val="tx1"/>
                </a:solidFill>
                <a:latin typeface="Arial"/>
                <a:ea typeface="+mn-ea"/>
                <a:cs typeface="Arial"/>
              </a:rPr>
              <a:t>Next steps: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dirty="0" smtClean="0">
                <a:solidFill>
                  <a:schemeClr val="tx1"/>
                </a:solidFill>
                <a:latin typeface="Arial"/>
                <a:ea typeface="+mn-ea"/>
                <a:cs typeface="Arial"/>
              </a:rPr>
              <a:t>Scale up of the work in more countries and regions, including in port cities.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dirty="0" smtClean="0">
                <a:solidFill>
                  <a:schemeClr val="tx1"/>
                </a:solidFill>
                <a:latin typeface="Arial"/>
                <a:ea typeface="+mn-ea"/>
                <a:cs typeface="Arial"/>
              </a:rPr>
              <a:t>Promote cleaner fuels and vehicles through national standards and local policies in countries and regions, including China, Mexico, Indonesia, Latin America, East and West Africa.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dirty="0" smtClean="0">
                <a:solidFill>
                  <a:schemeClr val="tx1"/>
                </a:solidFill>
                <a:latin typeface="Arial"/>
                <a:ea typeface="+mn-ea"/>
                <a:cs typeface="Arial"/>
              </a:rPr>
              <a:t>Develop</a:t>
            </a:r>
            <a:r>
              <a:rPr lang="en-GB" sz="1000" b="0" kern="1200" baseline="0" dirty="0" smtClean="0">
                <a:solidFill>
                  <a:schemeClr val="tx1"/>
                </a:solidFill>
                <a:latin typeface="Arial"/>
                <a:ea typeface="+mn-ea"/>
                <a:cs typeface="Arial"/>
              </a:rPr>
              <a:t> and launch</a:t>
            </a:r>
            <a:r>
              <a:rPr lang="en-GB" sz="1000" b="0" kern="1200" dirty="0" smtClean="0">
                <a:solidFill>
                  <a:schemeClr val="tx1"/>
                </a:solidFill>
                <a:latin typeface="Arial"/>
                <a:ea typeface="+mn-ea"/>
                <a:cs typeface="Arial"/>
              </a:rPr>
              <a:t> global low sulphur diesel strategy.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000" b="0" kern="1200" dirty="0" smtClean="0">
                <a:solidFill>
                  <a:schemeClr val="tx1"/>
                </a:solidFill>
                <a:latin typeface="Arial"/>
                <a:ea typeface="+mn-ea"/>
                <a:cs typeface="Arial"/>
              </a:rPr>
              <a:t>Develop</a:t>
            </a:r>
            <a:r>
              <a:rPr lang="en-GB" sz="1000" b="0" kern="1200" baseline="0" dirty="0" smtClean="0">
                <a:solidFill>
                  <a:schemeClr val="tx1"/>
                </a:solidFill>
                <a:latin typeface="Arial"/>
                <a:ea typeface="+mn-ea"/>
                <a:cs typeface="Arial"/>
              </a:rPr>
              <a:t> and launch Global </a:t>
            </a:r>
            <a:r>
              <a:rPr lang="en-GB" sz="1000" b="0" kern="1200" dirty="0" smtClean="0">
                <a:solidFill>
                  <a:schemeClr val="tx1"/>
                </a:solidFill>
                <a:latin typeface="Arial"/>
                <a:ea typeface="+mn-ea"/>
                <a:cs typeface="Arial"/>
              </a:rPr>
              <a:t>Green Freight Action Plan over 2014 (to</a:t>
            </a:r>
            <a:r>
              <a:rPr lang="en-GB" sz="1000" b="0" kern="1200" baseline="0" dirty="0" smtClean="0">
                <a:solidFill>
                  <a:schemeClr val="tx1"/>
                </a:solidFill>
                <a:latin typeface="Arial"/>
                <a:ea typeface="+mn-ea"/>
                <a:cs typeface="Arial"/>
              </a:rPr>
              <a:t> be discussed further at this meeting)</a:t>
            </a:r>
            <a:r>
              <a:rPr lang="en-GB" sz="1000" b="0" kern="1200" dirty="0" smtClean="0">
                <a:solidFill>
                  <a:schemeClr val="tx1"/>
                </a:solidFill>
                <a:latin typeface="Arial"/>
                <a:ea typeface="+mn-ea"/>
                <a:cs typeface="Arial"/>
              </a:rPr>
              <a:t>. </a:t>
            </a:r>
            <a:endParaRPr lang="en-GB" sz="1000" dirty="0" smtClean="0">
              <a:latin typeface="Arial"/>
              <a:cs typeface="Arial"/>
            </a:endParaRPr>
          </a:p>
          <a:p>
            <a:endParaRPr lang="en-GB" sz="1000" b="0" kern="1200" dirty="0" smtClean="0">
              <a:solidFill>
                <a:schemeClr val="tx1"/>
              </a:solidFill>
              <a:latin typeface="Arial"/>
              <a:ea typeface="+mn-ea"/>
              <a:cs typeface="Arial"/>
            </a:endParaRPr>
          </a:p>
          <a:p>
            <a:endParaRPr lang="en-GB" sz="1000" dirty="0">
              <a:latin typeface="Arial"/>
              <a:cs typeface="Arial"/>
            </a:endParaRPr>
          </a:p>
        </p:txBody>
      </p:sp>
      <p:sp>
        <p:nvSpPr>
          <p:cNvPr id="4" name="Slide Number Placeholder 3"/>
          <p:cNvSpPr>
            <a:spLocks noGrp="1"/>
          </p:cNvSpPr>
          <p:nvPr>
            <p:ph type="sldNum" sz="quarter" idx="10"/>
          </p:nvPr>
        </p:nvSpPr>
        <p:spPr/>
        <p:txBody>
          <a:bodyPr/>
          <a:lstStyle/>
          <a:p>
            <a:pPr>
              <a:defRPr/>
            </a:pPr>
            <a:fld id="{4B2F13E9-3691-48FB-9AE2-E62A6E83B32D}" type="slidenum">
              <a:rPr lang="en-GB" smtClean="0"/>
              <a:pPr>
                <a:defRPr/>
              </a:pPr>
              <a:t>16</a:t>
            </a:fld>
            <a:endParaRPr lang="en-GB"/>
          </a:p>
        </p:txBody>
      </p:sp>
    </p:spTree>
    <p:extLst>
      <p:ext uri="{BB962C8B-B14F-4D97-AF65-F5344CB8AC3E}">
        <p14:creationId xmlns:p14="http://schemas.microsoft.com/office/powerpoint/2010/main" val="58537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pic>
        <p:nvPicPr>
          <p:cNvPr id="3" name="Picture 3" descr="CCAC short LOGO.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7175" y="271463"/>
            <a:ext cx="2011363"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Espace réservé du pied de page 3"/>
          <p:cNvSpPr>
            <a:spLocks noGrp="1"/>
          </p:cNvSpPr>
          <p:nvPr>
            <p:ph type="ftr" sz="quarter" idx="10"/>
          </p:nvPr>
        </p:nvSpPr>
        <p:spPr/>
        <p:txBody>
          <a:bodyPr/>
          <a:lstStyle>
            <a:lvl1pPr>
              <a:defRPr/>
            </a:lvl1pPr>
          </a:lstStyle>
          <a:p>
            <a:pPr>
              <a:defRPr/>
            </a:pPr>
            <a:r>
              <a:rPr lang="en-GB"/>
              <a:t>October 2012</a:t>
            </a:r>
          </a:p>
        </p:txBody>
      </p:sp>
    </p:spTree>
    <p:extLst>
      <p:ext uri="{BB962C8B-B14F-4D97-AF65-F5344CB8AC3E}">
        <p14:creationId xmlns:p14="http://schemas.microsoft.com/office/powerpoint/2010/main" val="250247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pic>
        <p:nvPicPr>
          <p:cNvPr id="3" name="Picture 3" descr="CCAC short LOGO.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7175" y="271463"/>
            <a:ext cx="2011363"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Espace réservé du pied de page 3"/>
          <p:cNvSpPr>
            <a:spLocks noGrp="1"/>
          </p:cNvSpPr>
          <p:nvPr>
            <p:ph type="ftr" sz="quarter" idx="10"/>
          </p:nvPr>
        </p:nvSpPr>
        <p:spPr/>
        <p:txBody>
          <a:bodyPr/>
          <a:lstStyle>
            <a:lvl1pPr>
              <a:defRPr/>
            </a:lvl1pPr>
          </a:lstStyle>
          <a:p>
            <a:pPr>
              <a:defRPr/>
            </a:pPr>
            <a:r>
              <a:rPr lang="en-GB"/>
              <a:t>October 2012</a:t>
            </a:r>
          </a:p>
        </p:txBody>
      </p:sp>
    </p:spTree>
    <p:extLst>
      <p:ext uri="{BB962C8B-B14F-4D97-AF65-F5344CB8AC3E}">
        <p14:creationId xmlns:p14="http://schemas.microsoft.com/office/powerpoint/2010/main" val="382288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2B758-A6C5-430E-B534-2ACA622ADAAA}" type="datetimeFigureOut">
              <a:rPr lang="en-US" smtClean="0"/>
              <a:pPr/>
              <a:t>12/6/2014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B5F07-DC25-4532-A9A0-4900C0D573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2B758-A6C5-430E-B534-2ACA622ADAAA}" type="datetimeFigureOut">
              <a:rPr lang="en-US" smtClean="0"/>
              <a:pPr/>
              <a:t>12/6/2014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B5F07-DC25-4532-A9A0-4900C0D573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oleObject" Target="file:///\\localhost\Users\mamena\Downloads\Macintosh%20HD:Users:mamena:Downloads:paper%20climate%20mena_psp_sns_rdu-vfinal-jan2014.docx!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CAC-FULL-LOGO-LOW-R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563" y="260350"/>
            <a:ext cx="625475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1925638"/>
            <a:ext cx="9232900" cy="496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7" name="TextBox 12"/>
          <p:cNvSpPr txBox="1">
            <a:spLocks noChangeArrowheads="1"/>
          </p:cNvSpPr>
          <p:nvPr/>
        </p:nvSpPr>
        <p:spPr bwMode="auto">
          <a:xfrm>
            <a:off x="-1787525" y="-1184275"/>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sp>
        <p:nvSpPr>
          <p:cNvPr id="3078" name="TextBox 14"/>
          <p:cNvSpPr txBox="1">
            <a:spLocks noChangeArrowheads="1"/>
          </p:cNvSpPr>
          <p:nvPr/>
        </p:nvSpPr>
        <p:spPr bwMode="auto">
          <a:xfrm>
            <a:off x="12490450" y="-1454150"/>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dirty="0"/>
          </a:p>
        </p:txBody>
      </p:sp>
      <p:sp>
        <p:nvSpPr>
          <p:cNvPr id="2" name="Rectangle 1"/>
          <p:cNvSpPr/>
          <p:nvPr/>
        </p:nvSpPr>
        <p:spPr>
          <a:xfrm>
            <a:off x="1447800" y="3733800"/>
            <a:ext cx="6700837" cy="3046988"/>
          </a:xfrm>
          <a:prstGeom prst="rect">
            <a:avLst/>
          </a:prstGeom>
        </p:spPr>
        <p:txBody>
          <a:bodyPr wrap="square">
            <a:spAutoFit/>
          </a:bodyPr>
          <a:lstStyle/>
          <a:p>
            <a:pPr algn="ctr"/>
            <a:r>
              <a:rPr lang="en-US" sz="3200" b="1" dirty="0" smtClean="0">
                <a:solidFill>
                  <a:schemeClr val="bg1"/>
                </a:solidFill>
              </a:rPr>
              <a:t/>
            </a:r>
            <a:br>
              <a:rPr lang="en-US" sz="3200" b="1" dirty="0" smtClean="0">
                <a:solidFill>
                  <a:schemeClr val="bg1"/>
                </a:solidFill>
              </a:rPr>
            </a:br>
            <a:r>
              <a:rPr lang="en-US" sz="3200" b="1" i="1" dirty="0" smtClean="0">
                <a:solidFill>
                  <a:schemeClr val="bg1"/>
                </a:solidFill>
              </a:rPr>
              <a:t>Air pollution, Energy and Health</a:t>
            </a:r>
          </a:p>
          <a:p>
            <a:pPr algn="ctr"/>
            <a:r>
              <a:rPr lang="en-US" sz="3200" b="1" dirty="0" smtClean="0">
                <a:solidFill>
                  <a:schemeClr val="bg1"/>
                </a:solidFill>
              </a:rPr>
              <a:t>Multiple Benefits from Reducing Short-Lived Climate Pollutants</a:t>
            </a:r>
            <a:br>
              <a:rPr lang="en-US" sz="3200" b="1" dirty="0" smtClean="0">
                <a:solidFill>
                  <a:schemeClr val="bg1"/>
                </a:solidFill>
              </a:rPr>
            </a:br>
            <a:r>
              <a:rPr lang="en-US" sz="3200" b="1" dirty="0">
                <a:solidFill>
                  <a:schemeClr val="bg1">
                    <a:lumMod val="75000"/>
                  </a:schemeClr>
                </a:solidFill>
              </a:rPr>
              <a:t>Helena </a:t>
            </a:r>
            <a:r>
              <a:rPr lang="en-US" sz="3200" b="1" dirty="0" err="1">
                <a:solidFill>
                  <a:schemeClr val="bg1">
                    <a:lumMod val="75000"/>
                  </a:schemeClr>
                </a:solidFill>
              </a:rPr>
              <a:t>Molin</a:t>
            </a:r>
            <a:r>
              <a:rPr lang="en-US" sz="3200" b="1" dirty="0">
                <a:solidFill>
                  <a:schemeClr val="bg1">
                    <a:lumMod val="75000"/>
                  </a:schemeClr>
                </a:solidFill>
              </a:rPr>
              <a:t> </a:t>
            </a:r>
            <a:r>
              <a:rPr lang="en-US" sz="3200" b="1" dirty="0" smtClean="0">
                <a:solidFill>
                  <a:schemeClr val="bg1">
                    <a:lumMod val="75000"/>
                  </a:schemeClr>
                </a:solidFill>
              </a:rPr>
              <a:t>Valdés</a:t>
            </a:r>
          </a:p>
          <a:p>
            <a:pPr algn="ctr"/>
            <a:r>
              <a:rPr lang="en-US" sz="3200" b="1" dirty="0" smtClean="0">
                <a:solidFill>
                  <a:schemeClr val="bg1">
                    <a:lumMod val="75000"/>
                  </a:schemeClr>
                </a:solidFill>
              </a:rPr>
              <a:t>Head, CCAC Secretariat </a:t>
            </a:r>
            <a:endParaRPr lang="en-US" sz="3200" dirty="0">
              <a:solidFill>
                <a:schemeClr val="bg1">
                  <a:lumMod val="75000"/>
                </a:schemeClr>
              </a:solidFill>
            </a:endParaRPr>
          </a:p>
        </p:txBody>
      </p:sp>
    </p:spTree>
    <p:extLst>
      <p:ext uri="{BB962C8B-B14F-4D97-AF65-F5344CB8AC3E}">
        <p14:creationId xmlns:p14="http://schemas.microsoft.com/office/powerpoint/2010/main" val="83285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solidFill>
                  <a:srgbClr val="1F497D"/>
                </a:solidFill>
              </a:rPr>
              <a:t>Clean</a:t>
            </a:r>
            <a:r>
              <a:rPr lang="es-ES" dirty="0" smtClean="0">
                <a:solidFill>
                  <a:srgbClr val="1F497D"/>
                </a:solidFill>
              </a:rPr>
              <a:t> </a:t>
            </a:r>
            <a:r>
              <a:rPr lang="es-ES" dirty="0" err="1" smtClean="0">
                <a:solidFill>
                  <a:srgbClr val="1F497D"/>
                </a:solidFill>
              </a:rPr>
              <a:t>Energy</a:t>
            </a:r>
            <a:r>
              <a:rPr lang="es-ES" dirty="0" smtClean="0">
                <a:solidFill>
                  <a:srgbClr val="1F497D"/>
                </a:solidFill>
              </a:rPr>
              <a:t> in Chile</a:t>
            </a:r>
            <a:endParaRPr lang="es-ES" dirty="0">
              <a:solidFill>
                <a:srgbClr val="1F497D"/>
              </a:solidFill>
            </a:endParaRPr>
          </a:p>
        </p:txBody>
      </p:sp>
      <p:pic>
        <p:nvPicPr>
          <p:cNvPr id="4" name="Marcador de contenido 3"/>
          <p:cNvPicPr>
            <a:picLocks noGrp="1" noChangeAspect="1"/>
          </p:cNvPicPr>
          <p:nvPr>
            <p:ph idx="1"/>
          </p:nvPr>
        </p:nvPicPr>
        <p:blipFill>
          <a:blip r:embed="rId2"/>
          <a:srcRect t="-4996" b="-4996"/>
          <a:stretch>
            <a:fillRect/>
          </a:stretch>
        </p:blipFill>
        <p:spPr/>
      </p:pic>
      <p:sp>
        <p:nvSpPr>
          <p:cNvPr id="5" name="TextBox 4"/>
          <p:cNvSpPr txBox="1"/>
          <p:nvPr/>
        </p:nvSpPr>
        <p:spPr>
          <a:xfrm>
            <a:off x="3276600" y="6172200"/>
            <a:ext cx="3735253" cy="369332"/>
          </a:xfrm>
          <a:prstGeom prst="rect">
            <a:avLst/>
          </a:prstGeom>
          <a:noFill/>
        </p:spPr>
        <p:txBody>
          <a:bodyPr wrap="none" rtlCol="0">
            <a:spAutoFit/>
          </a:bodyPr>
          <a:lstStyle/>
          <a:p>
            <a:r>
              <a:rPr lang="en-US" dirty="0" smtClean="0"/>
              <a:t>Source: Ministry of Environment Chile</a:t>
            </a:r>
            <a:endParaRPr lang="en-US" dirty="0"/>
          </a:p>
        </p:txBody>
      </p:sp>
    </p:spTree>
    <p:extLst>
      <p:ext uri="{BB962C8B-B14F-4D97-AF65-F5344CB8AC3E}">
        <p14:creationId xmlns:p14="http://schemas.microsoft.com/office/powerpoint/2010/main" val="3222254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7480" y="5883647"/>
            <a:ext cx="4040188" cy="639762"/>
          </a:xfrm>
          <a:prstGeom prst="rect">
            <a:avLst/>
          </a:prstGeom>
        </p:spPr>
        <p:txBody>
          <a:bodyPr>
            <a:noAutofit/>
          </a:bodyPr>
          <a:lstStyle/>
          <a:p>
            <a:pPr algn="ctr"/>
            <a:r>
              <a:rPr lang="en-US" sz="2000" dirty="0" smtClean="0">
                <a:solidFill>
                  <a:srgbClr val="267AC1"/>
                </a:solidFill>
                <a:latin typeface="gobCL"/>
                <a:cs typeface="gobCL"/>
              </a:rPr>
              <a:t>14 pollution attainment programs in 4 year period.</a:t>
            </a:r>
            <a:endParaRPr lang="en-US" sz="2000" dirty="0">
              <a:solidFill>
                <a:srgbClr val="267AC1"/>
              </a:solidFill>
              <a:latin typeface="gobCL"/>
              <a:cs typeface="gobCL"/>
            </a:endParaRPr>
          </a:p>
        </p:txBody>
      </p:sp>
      <p:sp>
        <p:nvSpPr>
          <p:cNvPr id="5" name="Text Placeholder 4"/>
          <p:cNvSpPr>
            <a:spLocks noGrp="1"/>
          </p:cNvSpPr>
          <p:nvPr>
            <p:ph type="body" sz="quarter" idx="3"/>
          </p:nvPr>
        </p:nvSpPr>
        <p:spPr>
          <a:xfrm>
            <a:off x="4607668" y="5883647"/>
            <a:ext cx="4041775" cy="639762"/>
          </a:xfrm>
          <a:prstGeom prst="rect">
            <a:avLst/>
          </a:prstGeom>
        </p:spPr>
        <p:txBody>
          <a:bodyPr>
            <a:noAutofit/>
          </a:bodyPr>
          <a:lstStyle/>
          <a:p>
            <a:pPr algn="ctr"/>
            <a:r>
              <a:rPr lang="en-US" sz="2000" dirty="0" smtClean="0">
                <a:solidFill>
                  <a:srgbClr val="267AC1"/>
                </a:solidFill>
                <a:latin typeface="gobCL"/>
                <a:cs typeface="gobCL"/>
              </a:rPr>
              <a:t>Collaboration with Ministry of Health</a:t>
            </a:r>
            <a:endParaRPr lang="en-US" sz="2000" dirty="0">
              <a:solidFill>
                <a:srgbClr val="267AC1"/>
              </a:solidFill>
              <a:latin typeface="gobCL"/>
              <a:cs typeface="gobCL"/>
            </a:endParaRPr>
          </a:p>
        </p:txBody>
      </p:sp>
      <p:pic>
        <p:nvPicPr>
          <p:cNvPr id="8" name="Content Placeholder 7"/>
          <p:cNvPicPr>
            <a:picLocks noGrp="1" noChangeAspect="1"/>
          </p:cNvPicPr>
          <p:nvPr>
            <p:ph sz="quarter" idx="4"/>
          </p:nvPr>
        </p:nvPicPr>
        <p:blipFill>
          <a:blip r:embed="rId3"/>
          <a:srcRect t="-23321" b="-23321"/>
          <a:stretch>
            <a:fillRect/>
          </a:stretch>
        </p:blipFill>
        <p:spPr>
          <a:xfrm>
            <a:off x="4264767" y="1321256"/>
            <a:ext cx="4727575" cy="4621734"/>
          </a:xfrm>
        </p:spPr>
      </p:pic>
      <p:sp>
        <p:nvSpPr>
          <p:cNvPr id="9" name="Rectangle 8"/>
          <p:cNvSpPr/>
          <p:nvPr/>
        </p:nvSpPr>
        <p:spPr>
          <a:xfrm>
            <a:off x="3352800" y="360002"/>
            <a:ext cx="5791200" cy="1477328"/>
          </a:xfrm>
          <a:prstGeom prst="rect">
            <a:avLst/>
          </a:prstGeom>
        </p:spPr>
        <p:txBody>
          <a:bodyPr wrap="square">
            <a:spAutoFit/>
          </a:bodyPr>
          <a:lstStyle/>
          <a:p>
            <a:pPr algn="ctr"/>
            <a:r>
              <a:rPr lang="es-ES_tradnl" sz="3000" b="1" dirty="0" smtClean="0">
                <a:solidFill>
                  <a:srgbClr val="267AC1"/>
                </a:solidFill>
                <a:latin typeface="gobCL"/>
                <a:ea typeface="ヒラギノ角ゴ Pro W3" charset="0"/>
                <a:cs typeface="gobCL"/>
              </a:rPr>
              <a:t>Chile: </a:t>
            </a:r>
            <a:r>
              <a:rPr lang="es-ES_tradnl" sz="3000" b="1" dirty="0" err="1" smtClean="0">
                <a:solidFill>
                  <a:srgbClr val="267AC1"/>
                </a:solidFill>
                <a:latin typeface="gobCL"/>
                <a:ea typeface="ヒラギノ角ゴ Pro W3" charset="0"/>
                <a:cs typeface="gobCL"/>
              </a:rPr>
              <a:t>Presidential</a:t>
            </a:r>
            <a:r>
              <a:rPr lang="es-ES_tradnl" sz="3000" b="1" dirty="0" smtClean="0">
                <a:solidFill>
                  <a:srgbClr val="267AC1"/>
                </a:solidFill>
                <a:latin typeface="gobCL"/>
                <a:ea typeface="ヒラギノ角ゴ Pro W3" charset="0"/>
                <a:cs typeface="gobCL"/>
              </a:rPr>
              <a:t> </a:t>
            </a:r>
            <a:r>
              <a:rPr lang="es-ES_tradnl" sz="3000" b="1" dirty="0" err="1" smtClean="0">
                <a:solidFill>
                  <a:srgbClr val="267AC1"/>
                </a:solidFill>
                <a:latin typeface="gobCL"/>
                <a:ea typeface="ヒラギノ角ゴ Pro W3" charset="0"/>
                <a:cs typeface="gobCL"/>
              </a:rPr>
              <a:t>Measure</a:t>
            </a:r>
            <a:r>
              <a:rPr lang="es-ES_tradnl" sz="3000" b="1" dirty="0" smtClean="0">
                <a:solidFill>
                  <a:srgbClr val="267AC1"/>
                </a:solidFill>
                <a:latin typeface="gobCL"/>
                <a:ea typeface="ヒラギノ角ゴ Pro W3" charset="0"/>
                <a:cs typeface="gobCL"/>
              </a:rPr>
              <a:t> 31. </a:t>
            </a:r>
          </a:p>
          <a:p>
            <a:pPr algn="ctr"/>
            <a:r>
              <a:rPr lang="es-ES_tradnl" sz="3000" b="1" dirty="0" err="1" smtClean="0">
                <a:solidFill>
                  <a:srgbClr val="267AC1"/>
                </a:solidFill>
                <a:latin typeface="gobCL"/>
                <a:ea typeface="ヒラギノ角ゴ Pro W3" charset="0"/>
                <a:cs typeface="gobCL"/>
              </a:rPr>
              <a:t>Act</a:t>
            </a:r>
            <a:r>
              <a:rPr lang="es-ES_tradnl" sz="3000" b="1" dirty="0" smtClean="0">
                <a:solidFill>
                  <a:srgbClr val="267AC1"/>
                </a:solidFill>
                <a:latin typeface="gobCL"/>
                <a:ea typeface="ヒラギノ角ゴ Pro W3" charset="0"/>
                <a:cs typeface="gobCL"/>
              </a:rPr>
              <a:t> </a:t>
            </a:r>
            <a:r>
              <a:rPr lang="es-ES_tradnl" sz="3000" b="1" dirty="0" err="1" smtClean="0">
                <a:solidFill>
                  <a:srgbClr val="267AC1"/>
                </a:solidFill>
                <a:latin typeface="gobCL"/>
                <a:ea typeface="ヒラギノ角ゴ Pro W3" charset="0"/>
                <a:cs typeface="gobCL"/>
              </a:rPr>
              <a:t>on</a:t>
            </a:r>
            <a:r>
              <a:rPr lang="es-ES_tradnl" sz="3000" b="1" dirty="0" smtClean="0">
                <a:solidFill>
                  <a:srgbClr val="267AC1"/>
                </a:solidFill>
                <a:latin typeface="gobCL"/>
                <a:ea typeface="ヒラギノ角ゴ Pro W3" charset="0"/>
                <a:cs typeface="gobCL"/>
              </a:rPr>
              <a:t> </a:t>
            </a:r>
            <a:r>
              <a:rPr lang="es-ES_tradnl" sz="3000" b="1" dirty="0" err="1" smtClean="0">
                <a:solidFill>
                  <a:srgbClr val="267AC1"/>
                </a:solidFill>
                <a:latin typeface="gobCL"/>
                <a:ea typeface="ヒラギノ角ゴ Pro W3" charset="0"/>
                <a:cs typeface="gobCL"/>
              </a:rPr>
              <a:t>pollution</a:t>
            </a:r>
            <a:endParaRPr lang="es-ES_tradnl" sz="3000" b="1" dirty="0">
              <a:solidFill>
                <a:srgbClr val="267AC1"/>
              </a:solidFill>
              <a:latin typeface="gobCL"/>
              <a:ea typeface="ヒラギノ角ゴ Pro W3" charset="0"/>
              <a:cs typeface="gobCL"/>
            </a:endParaRPr>
          </a:p>
        </p:txBody>
      </p:sp>
      <p:pic>
        <p:nvPicPr>
          <p:cNvPr id="10" name="Picture 9" descr="Portada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7" y="92915"/>
            <a:ext cx="3808947" cy="5334000"/>
          </a:xfrm>
          <a:prstGeom prst="rect">
            <a:avLst/>
          </a:prstGeom>
        </p:spPr>
      </p:pic>
      <p:sp>
        <p:nvSpPr>
          <p:cNvPr id="11" name="TextBox 10"/>
          <p:cNvSpPr txBox="1"/>
          <p:nvPr/>
        </p:nvSpPr>
        <p:spPr>
          <a:xfrm>
            <a:off x="4380773" y="5242791"/>
            <a:ext cx="3735253" cy="369332"/>
          </a:xfrm>
          <a:prstGeom prst="rect">
            <a:avLst/>
          </a:prstGeom>
          <a:noFill/>
        </p:spPr>
        <p:txBody>
          <a:bodyPr wrap="none" rtlCol="0">
            <a:spAutoFit/>
          </a:bodyPr>
          <a:lstStyle/>
          <a:p>
            <a:r>
              <a:rPr lang="en-US" dirty="0" smtClean="0"/>
              <a:t>Source: Ministry of Environment Chile</a:t>
            </a:r>
            <a:endParaRPr lang="en-US" dirty="0"/>
          </a:p>
        </p:txBody>
      </p:sp>
    </p:spTree>
    <p:extLst>
      <p:ext uri="{BB962C8B-B14F-4D97-AF65-F5344CB8AC3E}">
        <p14:creationId xmlns:p14="http://schemas.microsoft.com/office/powerpoint/2010/main" val="180942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82180994"/>
              </p:ext>
            </p:extLst>
          </p:nvPr>
        </p:nvGraphicFramePr>
        <p:xfrm>
          <a:off x="457200" y="1621364"/>
          <a:ext cx="8334744" cy="4318000"/>
        </p:xfrm>
        <a:graphic>
          <a:graphicData uri="http://schemas.openxmlformats.org/presentationml/2006/ole">
            <mc:AlternateContent xmlns:mc="http://schemas.openxmlformats.org/markup-compatibility/2006">
              <mc:Choice xmlns:v="urn:schemas-microsoft-com:vml" Requires="v">
                <p:oleObj spid="_x0000_s1032" name="Document" r:id="rId3" imgW="5270500" imgH="2730500" progId="Word.Document.12">
                  <p:link updateAutomatic="1"/>
                </p:oleObj>
              </mc:Choice>
              <mc:Fallback>
                <p:oleObj name="Document" r:id="rId3" imgW="5270500" imgH="2730500" progId="Word.Document.12">
                  <p:link updateAutomatic="1"/>
                  <p:pic>
                    <p:nvPicPr>
                      <p:cNvPr id="0" name=""/>
                      <p:cNvPicPr/>
                      <p:nvPr/>
                    </p:nvPicPr>
                    <p:blipFill>
                      <a:blip r:embed="rId4"/>
                      <a:stretch>
                        <a:fillRect/>
                      </a:stretch>
                    </p:blipFill>
                    <p:spPr>
                      <a:xfrm>
                        <a:off x="457200" y="1621364"/>
                        <a:ext cx="8334744" cy="4318000"/>
                      </a:xfrm>
                      <a:prstGeom prst="rect">
                        <a:avLst/>
                      </a:prstGeom>
                    </p:spPr>
                  </p:pic>
                </p:oleObj>
              </mc:Fallback>
            </mc:AlternateContent>
          </a:graphicData>
        </a:graphic>
      </p:graphicFrame>
      <p:sp>
        <p:nvSpPr>
          <p:cNvPr id="5" name="Rectangle 4"/>
          <p:cNvSpPr/>
          <p:nvPr/>
        </p:nvSpPr>
        <p:spPr>
          <a:xfrm>
            <a:off x="0" y="360002"/>
            <a:ext cx="9144000" cy="461665"/>
          </a:xfrm>
          <a:prstGeom prst="rect">
            <a:avLst/>
          </a:prstGeom>
        </p:spPr>
        <p:txBody>
          <a:bodyPr wrap="square">
            <a:spAutoFit/>
          </a:bodyPr>
          <a:lstStyle/>
          <a:p>
            <a:pPr algn="ctr"/>
            <a:r>
              <a:rPr lang="es-ES_tradnl" sz="2400" b="1" dirty="0" err="1" smtClean="0">
                <a:solidFill>
                  <a:srgbClr val="267AC1"/>
                </a:solidFill>
                <a:latin typeface="gobCL"/>
                <a:ea typeface="ヒラギノ角ゴ Pro W3" charset="0"/>
                <a:cs typeface="gobCL"/>
              </a:rPr>
              <a:t>Santiago’s</a:t>
            </a:r>
            <a:r>
              <a:rPr lang="es-ES_tradnl" sz="2400" b="1" dirty="0" smtClean="0">
                <a:solidFill>
                  <a:srgbClr val="267AC1"/>
                </a:solidFill>
                <a:latin typeface="gobCL"/>
                <a:ea typeface="ヒラギノ角ゴ Pro W3" charset="0"/>
                <a:cs typeface="gobCL"/>
              </a:rPr>
              <a:t> </a:t>
            </a:r>
            <a:r>
              <a:rPr lang="es-ES_tradnl" sz="2400" b="1" dirty="0" err="1" smtClean="0">
                <a:solidFill>
                  <a:srgbClr val="267AC1"/>
                </a:solidFill>
                <a:latin typeface="gobCL"/>
                <a:ea typeface="ヒラギノ角ゴ Pro W3" charset="0"/>
                <a:cs typeface="gobCL"/>
              </a:rPr>
              <a:t>progress</a:t>
            </a:r>
            <a:r>
              <a:rPr lang="es-ES_tradnl" sz="2400" b="1" dirty="0" smtClean="0">
                <a:solidFill>
                  <a:srgbClr val="267AC1"/>
                </a:solidFill>
                <a:latin typeface="gobCL"/>
                <a:ea typeface="ヒラギノ角ゴ Pro W3" charset="0"/>
                <a:cs typeface="gobCL"/>
              </a:rPr>
              <a:t> in air </a:t>
            </a:r>
            <a:r>
              <a:rPr lang="es-ES_tradnl" sz="2400" b="1" dirty="0" err="1" smtClean="0">
                <a:solidFill>
                  <a:srgbClr val="267AC1"/>
                </a:solidFill>
                <a:latin typeface="gobCL"/>
                <a:ea typeface="ヒラギノ角ゴ Pro W3" charset="0"/>
                <a:cs typeface="gobCL"/>
              </a:rPr>
              <a:t>pollution</a:t>
            </a:r>
            <a:r>
              <a:rPr lang="es-ES_tradnl" sz="2400" b="1" dirty="0" smtClean="0">
                <a:solidFill>
                  <a:srgbClr val="267AC1"/>
                </a:solidFill>
                <a:latin typeface="gobCL"/>
                <a:ea typeface="ヒラギノ角ゴ Pro W3" charset="0"/>
                <a:cs typeface="gobCL"/>
              </a:rPr>
              <a:t> </a:t>
            </a:r>
            <a:endParaRPr lang="es-ES_tradnl" sz="2400" b="1" dirty="0">
              <a:solidFill>
                <a:srgbClr val="267AC1"/>
              </a:solidFill>
              <a:latin typeface="gobCL"/>
              <a:ea typeface="ヒラギノ角ゴ Pro W3" charset="0"/>
              <a:cs typeface="gobCL"/>
            </a:endParaRPr>
          </a:p>
        </p:txBody>
      </p:sp>
      <p:sp>
        <p:nvSpPr>
          <p:cNvPr id="2" name="TextBox 1"/>
          <p:cNvSpPr txBox="1"/>
          <p:nvPr/>
        </p:nvSpPr>
        <p:spPr>
          <a:xfrm>
            <a:off x="3276600" y="6172200"/>
            <a:ext cx="3735253" cy="369332"/>
          </a:xfrm>
          <a:prstGeom prst="rect">
            <a:avLst/>
          </a:prstGeom>
          <a:noFill/>
        </p:spPr>
        <p:txBody>
          <a:bodyPr wrap="none" rtlCol="0">
            <a:spAutoFit/>
          </a:bodyPr>
          <a:lstStyle/>
          <a:p>
            <a:r>
              <a:rPr lang="en-US" dirty="0" smtClean="0"/>
              <a:t>Source: Ministry of Environment Chile</a:t>
            </a:r>
            <a:endParaRPr lang="en-US" dirty="0"/>
          </a:p>
        </p:txBody>
      </p:sp>
    </p:spTree>
    <p:extLst>
      <p:ext uri="{BB962C8B-B14F-4D97-AF65-F5344CB8AC3E}">
        <p14:creationId xmlns:p14="http://schemas.microsoft.com/office/powerpoint/2010/main" val="216341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274638"/>
            <a:ext cx="8229600" cy="944562"/>
          </a:xfrm>
        </p:spPr>
        <p:txBody>
          <a:bodyPr>
            <a:normAutofit/>
          </a:bodyPr>
          <a:lstStyle/>
          <a:p>
            <a:r>
              <a:rPr lang="es-ES" dirty="0" err="1" smtClean="0"/>
              <a:t>Heating</a:t>
            </a:r>
            <a:r>
              <a:rPr lang="es-ES" dirty="0" smtClean="0"/>
              <a:t> a </a:t>
            </a:r>
            <a:r>
              <a:rPr lang="es-ES" dirty="0" err="1" smtClean="0"/>
              <a:t>main</a:t>
            </a:r>
            <a:r>
              <a:rPr lang="es-ES" dirty="0" smtClean="0"/>
              <a:t> </a:t>
            </a:r>
            <a:r>
              <a:rPr lang="es-ES" dirty="0" err="1" smtClean="0"/>
              <a:t>problem</a:t>
            </a:r>
            <a:r>
              <a:rPr lang="es-ES" dirty="0" smtClean="0"/>
              <a:t> - </a:t>
            </a:r>
            <a:r>
              <a:rPr lang="es-ES" dirty="0" err="1" smtClean="0"/>
              <a:t>pollution</a:t>
            </a:r>
            <a:endParaRPr lang="es-ES" dirty="0"/>
          </a:p>
        </p:txBody>
      </p:sp>
      <p:pic>
        <p:nvPicPr>
          <p:cNvPr id="11" name="Marcador de contenido 10"/>
          <p:cNvPicPr>
            <a:picLocks noGrp="1" noChangeAspect="1"/>
          </p:cNvPicPr>
          <p:nvPr>
            <p:ph idx="1"/>
          </p:nvPr>
        </p:nvPicPr>
        <p:blipFill>
          <a:blip r:embed="rId3"/>
          <a:srcRect t="-4996" b="-4996"/>
          <a:stretch>
            <a:fillRect/>
          </a:stretch>
        </p:blipFill>
        <p:spPr>
          <a:xfrm>
            <a:off x="228600" y="846138"/>
            <a:ext cx="9261067" cy="5093230"/>
          </a:xfrm>
        </p:spPr>
      </p:pic>
      <p:sp>
        <p:nvSpPr>
          <p:cNvPr id="4" name="TextBox 3"/>
          <p:cNvSpPr txBox="1"/>
          <p:nvPr/>
        </p:nvSpPr>
        <p:spPr>
          <a:xfrm>
            <a:off x="3276600" y="6172200"/>
            <a:ext cx="3735253" cy="369332"/>
          </a:xfrm>
          <a:prstGeom prst="rect">
            <a:avLst/>
          </a:prstGeom>
          <a:noFill/>
        </p:spPr>
        <p:txBody>
          <a:bodyPr wrap="none" rtlCol="0">
            <a:spAutoFit/>
          </a:bodyPr>
          <a:lstStyle/>
          <a:p>
            <a:r>
              <a:rPr lang="en-US" dirty="0" smtClean="0"/>
              <a:t>Source: Ministry of Environment Chile</a:t>
            </a:r>
            <a:endParaRPr lang="en-US" dirty="0"/>
          </a:p>
        </p:txBody>
      </p:sp>
    </p:spTree>
    <p:extLst>
      <p:ext uri="{BB962C8B-B14F-4D97-AF65-F5344CB8AC3E}">
        <p14:creationId xmlns:p14="http://schemas.microsoft.com/office/powerpoint/2010/main" val="1637016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59303"/>
            <a:ext cx="8229600" cy="1143000"/>
          </a:xfrm>
        </p:spPr>
        <p:txBody>
          <a:bodyPr/>
          <a:lstStyle/>
          <a:p>
            <a:r>
              <a:rPr lang="es-ES" sz="3200" dirty="0" smtClean="0">
                <a:solidFill>
                  <a:srgbClr val="267AC1"/>
                </a:solidFill>
              </a:rPr>
              <a:t>Chile: </a:t>
            </a:r>
            <a:r>
              <a:rPr lang="es-ES" sz="3200" dirty="0" err="1" smtClean="0">
                <a:solidFill>
                  <a:srgbClr val="267AC1"/>
                </a:solidFill>
              </a:rPr>
              <a:t>Benefits</a:t>
            </a:r>
            <a:r>
              <a:rPr lang="es-ES" sz="3200" dirty="0" smtClean="0">
                <a:solidFill>
                  <a:srgbClr val="267AC1"/>
                </a:solidFill>
              </a:rPr>
              <a:t> of </a:t>
            </a:r>
            <a:r>
              <a:rPr lang="es-ES" sz="3200" dirty="0" err="1" smtClean="0">
                <a:solidFill>
                  <a:srgbClr val="267AC1"/>
                </a:solidFill>
              </a:rPr>
              <a:t>pollution</a:t>
            </a:r>
            <a:r>
              <a:rPr lang="es-ES" sz="3200" dirty="0" smtClean="0">
                <a:solidFill>
                  <a:srgbClr val="267AC1"/>
                </a:solidFill>
              </a:rPr>
              <a:t> </a:t>
            </a:r>
            <a:r>
              <a:rPr lang="es-ES" sz="3200" dirty="0" err="1" smtClean="0">
                <a:solidFill>
                  <a:srgbClr val="267AC1"/>
                </a:solidFill>
              </a:rPr>
              <a:t>attainment</a:t>
            </a:r>
            <a:r>
              <a:rPr lang="es-ES" sz="3200" dirty="0" smtClean="0">
                <a:solidFill>
                  <a:srgbClr val="267AC1"/>
                </a:solidFill>
              </a:rPr>
              <a:t> </a:t>
            </a:r>
            <a:r>
              <a:rPr lang="es-ES" sz="3200" dirty="0" err="1" smtClean="0">
                <a:solidFill>
                  <a:srgbClr val="267AC1"/>
                </a:solidFill>
              </a:rPr>
              <a:t>program</a:t>
            </a:r>
            <a:endParaRPr lang="es-ES" sz="3200" dirty="0">
              <a:solidFill>
                <a:srgbClr val="267AC1"/>
              </a:solidFill>
            </a:endParaRPr>
          </a:p>
        </p:txBody>
      </p:sp>
      <p:graphicFrame>
        <p:nvGraphicFramePr>
          <p:cNvPr id="5" name="Marcador de contenido 4"/>
          <p:cNvGraphicFramePr>
            <a:graphicFrameLocks noGrp="1"/>
          </p:cNvGraphicFramePr>
          <p:nvPr>
            <p:ph idx="1"/>
            <p:extLst/>
          </p:nvPr>
        </p:nvGraphicFramePr>
        <p:xfrm>
          <a:off x="457200" y="1244600"/>
          <a:ext cx="8229600" cy="3708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s-ES" dirty="0" err="1" smtClean="0"/>
                        <a:t>Effect</a:t>
                      </a:r>
                      <a:endParaRPr lang="es-ES" dirty="0"/>
                    </a:p>
                  </a:txBody>
                  <a:tcPr/>
                </a:tc>
                <a:tc>
                  <a:txBody>
                    <a:bodyPr/>
                    <a:lstStyle/>
                    <a:p>
                      <a:r>
                        <a:rPr lang="es-ES" dirty="0" err="1" smtClean="0"/>
                        <a:t>Type</a:t>
                      </a:r>
                      <a:endParaRPr lang="es-ES" dirty="0"/>
                    </a:p>
                  </a:txBody>
                  <a:tcPr/>
                </a:tc>
                <a:tc>
                  <a:txBody>
                    <a:bodyPr/>
                    <a:lstStyle/>
                    <a:p>
                      <a:r>
                        <a:rPr lang="es-ES" dirty="0" err="1" smtClean="0"/>
                        <a:t>Avoided</a:t>
                      </a:r>
                      <a:r>
                        <a:rPr lang="es-ES" dirty="0" smtClean="0"/>
                        <a:t> cases /</a:t>
                      </a:r>
                      <a:r>
                        <a:rPr lang="es-ES" dirty="0" err="1" smtClean="0"/>
                        <a:t>year</a:t>
                      </a:r>
                      <a:endParaRPr lang="es-ES" dirty="0"/>
                    </a:p>
                  </a:txBody>
                  <a:tcPr/>
                </a:tc>
              </a:tr>
              <a:tr h="370840">
                <a:tc>
                  <a:txBody>
                    <a:bodyPr/>
                    <a:lstStyle/>
                    <a:p>
                      <a:r>
                        <a:rPr lang="es-ES" dirty="0" err="1" smtClean="0"/>
                        <a:t>Premature</a:t>
                      </a:r>
                      <a:r>
                        <a:rPr lang="es-ES" dirty="0" smtClean="0"/>
                        <a:t> </a:t>
                      </a:r>
                      <a:r>
                        <a:rPr lang="es-ES" dirty="0" err="1" smtClean="0"/>
                        <a:t>mortality</a:t>
                      </a:r>
                      <a:endParaRPr lang="es-ES" dirty="0"/>
                    </a:p>
                  </a:txBody>
                  <a:tcPr/>
                </a:tc>
                <a:tc>
                  <a:txBody>
                    <a:bodyPr/>
                    <a:lstStyle/>
                    <a:p>
                      <a:r>
                        <a:rPr lang="es-ES" dirty="0" smtClean="0"/>
                        <a:t>Long </a:t>
                      </a:r>
                      <a:r>
                        <a:rPr lang="es-ES" dirty="0" err="1" smtClean="0"/>
                        <a:t>term</a:t>
                      </a:r>
                      <a:endParaRPr lang="es-ES" dirty="0"/>
                    </a:p>
                  </a:txBody>
                  <a:tcPr/>
                </a:tc>
                <a:tc>
                  <a:txBody>
                    <a:bodyPr/>
                    <a:lstStyle/>
                    <a:p>
                      <a:r>
                        <a:rPr lang="es-ES" dirty="0" smtClean="0"/>
                        <a:t>177</a:t>
                      </a:r>
                      <a:endParaRPr lang="es-ES" dirty="0"/>
                    </a:p>
                  </a:txBody>
                  <a:tcPr/>
                </a:tc>
              </a:tr>
              <a:tr h="370840">
                <a:tc rowSpan="4">
                  <a:txBody>
                    <a:bodyPr/>
                    <a:lstStyle/>
                    <a:p>
                      <a:r>
                        <a:rPr lang="es-ES" dirty="0" smtClean="0"/>
                        <a:t>Hospital </a:t>
                      </a:r>
                      <a:r>
                        <a:rPr lang="es-ES" dirty="0" err="1" smtClean="0"/>
                        <a:t>admissions</a:t>
                      </a:r>
                      <a:endParaRPr lang="es-ES" dirty="0"/>
                    </a:p>
                  </a:txBody>
                  <a:tcPr/>
                </a:tc>
                <a:tc>
                  <a:txBody>
                    <a:bodyPr/>
                    <a:lstStyle/>
                    <a:p>
                      <a:r>
                        <a:rPr lang="es-ES" dirty="0" err="1" smtClean="0"/>
                        <a:t>Asthma</a:t>
                      </a:r>
                      <a:endParaRPr lang="es-ES" dirty="0"/>
                    </a:p>
                  </a:txBody>
                  <a:tcPr/>
                </a:tc>
                <a:tc>
                  <a:txBody>
                    <a:bodyPr/>
                    <a:lstStyle/>
                    <a:p>
                      <a:r>
                        <a:rPr lang="es-ES" dirty="0" smtClean="0"/>
                        <a:t>10</a:t>
                      </a:r>
                      <a:endParaRPr lang="es-ES" dirty="0"/>
                    </a:p>
                  </a:txBody>
                  <a:tcPr/>
                </a:tc>
              </a:tr>
              <a:tr h="370840">
                <a:tc vMerge="1">
                  <a:txBody>
                    <a:bodyPr/>
                    <a:lstStyle/>
                    <a:p>
                      <a:endParaRPr lang="es-ES" dirty="0"/>
                    </a:p>
                  </a:txBody>
                  <a:tcPr/>
                </a:tc>
                <a:tc>
                  <a:txBody>
                    <a:bodyPr/>
                    <a:lstStyle/>
                    <a:p>
                      <a:r>
                        <a:rPr lang="es-ES" dirty="0" smtClean="0"/>
                        <a:t>Cardiovascular</a:t>
                      </a:r>
                      <a:endParaRPr lang="es-ES" dirty="0"/>
                    </a:p>
                  </a:txBody>
                  <a:tcPr/>
                </a:tc>
                <a:tc>
                  <a:txBody>
                    <a:bodyPr/>
                    <a:lstStyle/>
                    <a:p>
                      <a:r>
                        <a:rPr lang="es-ES" dirty="0" smtClean="0"/>
                        <a:t>70</a:t>
                      </a:r>
                      <a:endParaRPr lang="es-ES" dirty="0"/>
                    </a:p>
                  </a:txBody>
                  <a:tcPr/>
                </a:tc>
              </a:tr>
              <a:tr h="370840">
                <a:tc vMerge="1">
                  <a:txBody>
                    <a:bodyPr/>
                    <a:lstStyle/>
                    <a:p>
                      <a:endParaRPr lang="es-ES" dirty="0"/>
                    </a:p>
                  </a:txBody>
                  <a:tcPr/>
                </a:tc>
                <a:tc>
                  <a:txBody>
                    <a:bodyPr/>
                    <a:lstStyle/>
                    <a:p>
                      <a:r>
                        <a:rPr lang="es-ES" dirty="0" err="1" smtClean="0"/>
                        <a:t>Chronic</a:t>
                      </a:r>
                      <a:r>
                        <a:rPr lang="es-ES" dirty="0" smtClean="0"/>
                        <a:t> </a:t>
                      </a:r>
                      <a:r>
                        <a:rPr lang="es-ES" dirty="0" err="1" smtClean="0"/>
                        <a:t>respiratory</a:t>
                      </a:r>
                      <a:r>
                        <a:rPr lang="es-ES" dirty="0" smtClean="0"/>
                        <a:t> </a:t>
                      </a:r>
                      <a:r>
                        <a:rPr lang="es-ES" dirty="0" err="1" smtClean="0"/>
                        <a:t>disease</a:t>
                      </a:r>
                      <a:endParaRPr lang="es-ES" dirty="0"/>
                    </a:p>
                  </a:txBody>
                  <a:tcPr/>
                </a:tc>
                <a:tc>
                  <a:txBody>
                    <a:bodyPr/>
                    <a:lstStyle/>
                    <a:p>
                      <a:r>
                        <a:rPr lang="es-ES" dirty="0" smtClean="0"/>
                        <a:t>12</a:t>
                      </a:r>
                      <a:endParaRPr lang="es-ES" dirty="0"/>
                    </a:p>
                  </a:txBody>
                  <a:tcPr/>
                </a:tc>
              </a:tr>
              <a:tr h="370840">
                <a:tc vMerge="1">
                  <a:txBody>
                    <a:bodyPr/>
                    <a:lstStyle/>
                    <a:p>
                      <a:endParaRPr lang="es-ES" dirty="0"/>
                    </a:p>
                  </a:txBody>
                  <a:tcPr/>
                </a:tc>
                <a:tc>
                  <a:txBody>
                    <a:bodyPr/>
                    <a:lstStyle/>
                    <a:p>
                      <a:r>
                        <a:rPr lang="es-ES" dirty="0" err="1" smtClean="0"/>
                        <a:t>Pneumonia</a:t>
                      </a:r>
                      <a:endParaRPr lang="es-ES" dirty="0"/>
                    </a:p>
                  </a:txBody>
                  <a:tcPr/>
                </a:tc>
                <a:tc>
                  <a:txBody>
                    <a:bodyPr/>
                    <a:lstStyle/>
                    <a:p>
                      <a:r>
                        <a:rPr lang="es-ES" dirty="0" smtClean="0"/>
                        <a:t>30</a:t>
                      </a:r>
                      <a:endParaRPr lang="es-ES" dirty="0"/>
                    </a:p>
                  </a:txBody>
                  <a:tcPr/>
                </a:tc>
              </a:tr>
              <a:tr h="370840">
                <a:tc>
                  <a:txBody>
                    <a:bodyPr/>
                    <a:lstStyle/>
                    <a:p>
                      <a:r>
                        <a:rPr lang="es-ES" dirty="0" err="1" smtClean="0"/>
                        <a:t>Emergency</a:t>
                      </a:r>
                      <a:r>
                        <a:rPr lang="es-ES" dirty="0" smtClean="0"/>
                        <a:t> </a:t>
                      </a:r>
                      <a:r>
                        <a:rPr lang="es-ES" dirty="0" err="1" smtClean="0"/>
                        <a:t>room</a:t>
                      </a:r>
                      <a:r>
                        <a:rPr lang="es-ES" dirty="0" smtClean="0"/>
                        <a:t> </a:t>
                      </a:r>
                      <a:r>
                        <a:rPr lang="es-ES" dirty="0" err="1" smtClean="0"/>
                        <a:t>visits</a:t>
                      </a:r>
                      <a:endParaRPr lang="es-ES" dirty="0"/>
                    </a:p>
                  </a:txBody>
                  <a:tcPr/>
                </a:tc>
                <a:tc>
                  <a:txBody>
                    <a:bodyPr/>
                    <a:lstStyle/>
                    <a:p>
                      <a:r>
                        <a:rPr lang="es-ES" dirty="0" err="1" smtClean="0"/>
                        <a:t>Asthma</a:t>
                      </a:r>
                      <a:endParaRPr lang="es-ES" dirty="0"/>
                    </a:p>
                  </a:txBody>
                  <a:tcPr/>
                </a:tc>
                <a:tc>
                  <a:txBody>
                    <a:bodyPr/>
                    <a:lstStyle/>
                    <a:p>
                      <a:r>
                        <a:rPr lang="es-ES" dirty="0" smtClean="0"/>
                        <a:t>6821</a:t>
                      </a:r>
                      <a:endParaRPr lang="es-ES" dirty="0"/>
                    </a:p>
                  </a:txBody>
                  <a:tcPr/>
                </a:tc>
              </a:tr>
              <a:tr h="370840">
                <a:tc rowSpan="3">
                  <a:txBody>
                    <a:bodyPr/>
                    <a:lstStyle/>
                    <a:p>
                      <a:r>
                        <a:rPr lang="es-ES" dirty="0" err="1" smtClean="0"/>
                        <a:t>Lost</a:t>
                      </a:r>
                      <a:r>
                        <a:rPr lang="es-ES" dirty="0" smtClean="0"/>
                        <a:t> </a:t>
                      </a:r>
                      <a:r>
                        <a:rPr lang="es-ES" dirty="0" err="1" smtClean="0"/>
                        <a:t>work</a:t>
                      </a:r>
                      <a:r>
                        <a:rPr lang="es-ES" dirty="0" smtClean="0"/>
                        <a:t> </a:t>
                      </a:r>
                      <a:r>
                        <a:rPr lang="es-ES" dirty="0" err="1" smtClean="0"/>
                        <a:t>days</a:t>
                      </a:r>
                      <a:endParaRPr lang="es-ES" dirty="0"/>
                    </a:p>
                  </a:txBody>
                  <a:tcPr/>
                </a:tc>
                <a:tc>
                  <a:txBody>
                    <a:bodyPr/>
                    <a:lstStyle/>
                    <a:p>
                      <a:r>
                        <a:rPr lang="es-ES" dirty="0" smtClean="0"/>
                        <a:t>Complete </a:t>
                      </a:r>
                      <a:r>
                        <a:rPr lang="es-ES" dirty="0" err="1" smtClean="0"/>
                        <a:t>loss</a:t>
                      </a:r>
                      <a:endParaRPr lang="es-ES" dirty="0"/>
                    </a:p>
                  </a:txBody>
                  <a:tcPr/>
                </a:tc>
                <a:tc>
                  <a:txBody>
                    <a:bodyPr/>
                    <a:lstStyle/>
                    <a:p>
                      <a:r>
                        <a:rPr lang="es-ES" dirty="0" smtClean="0"/>
                        <a:t>43,107</a:t>
                      </a:r>
                      <a:endParaRPr lang="es-ES" dirty="0"/>
                    </a:p>
                  </a:txBody>
                  <a:tcPr/>
                </a:tc>
              </a:tr>
              <a:tr h="370840">
                <a:tc vMerge="1">
                  <a:txBody>
                    <a:bodyPr/>
                    <a:lstStyle/>
                    <a:p>
                      <a:endParaRPr lang="es-ES" dirty="0"/>
                    </a:p>
                  </a:txBody>
                  <a:tcPr/>
                </a:tc>
                <a:tc>
                  <a:txBody>
                    <a:bodyPr/>
                    <a:lstStyle/>
                    <a:p>
                      <a:r>
                        <a:rPr lang="es-ES" dirty="0" err="1" smtClean="0"/>
                        <a:t>Partial</a:t>
                      </a:r>
                      <a:r>
                        <a:rPr lang="es-ES" baseline="0" dirty="0" smtClean="0"/>
                        <a:t> </a:t>
                      </a:r>
                      <a:r>
                        <a:rPr lang="es-ES" baseline="0" dirty="0" err="1" smtClean="0"/>
                        <a:t>loss</a:t>
                      </a:r>
                      <a:endParaRPr lang="es-ES" dirty="0"/>
                    </a:p>
                  </a:txBody>
                  <a:tcPr/>
                </a:tc>
                <a:tc>
                  <a:txBody>
                    <a:bodyPr/>
                    <a:lstStyle/>
                    <a:p>
                      <a:r>
                        <a:rPr lang="es-ES" dirty="0" smtClean="0"/>
                        <a:t>191.384</a:t>
                      </a:r>
                      <a:endParaRPr lang="es-ES" dirty="0"/>
                    </a:p>
                  </a:txBody>
                  <a:tcPr/>
                </a:tc>
              </a:tr>
              <a:tr h="370840">
                <a:tc vMerge="1">
                  <a:txBody>
                    <a:bodyPr/>
                    <a:lstStyle/>
                    <a:p>
                      <a:endParaRPr lang="es-ES" dirty="0"/>
                    </a:p>
                  </a:txBody>
                  <a:tcPr/>
                </a:tc>
                <a:tc>
                  <a:txBody>
                    <a:bodyPr/>
                    <a:lstStyle/>
                    <a:p>
                      <a:r>
                        <a:rPr lang="es-ES" dirty="0" err="1" smtClean="0"/>
                        <a:t>Minor</a:t>
                      </a:r>
                      <a:r>
                        <a:rPr lang="es-ES" dirty="0" smtClean="0"/>
                        <a:t> </a:t>
                      </a:r>
                      <a:r>
                        <a:rPr lang="es-ES" dirty="0" err="1" smtClean="0"/>
                        <a:t>restrictions</a:t>
                      </a:r>
                      <a:endParaRPr lang="es-ES" dirty="0"/>
                    </a:p>
                  </a:txBody>
                  <a:tcPr/>
                </a:tc>
                <a:tc>
                  <a:txBody>
                    <a:bodyPr/>
                    <a:lstStyle/>
                    <a:p>
                      <a:r>
                        <a:rPr lang="es-ES" dirty="0" smtClean="0"/>
                        <a:t>370.030</a:t>
                      </a:r>
                      <a:endParaRPr lang="es-ES" dirty="0"/>
                    </a:p>
                  </a:txBody>
                  <a:tcPr/>
                </a:tc>
              </a:tr>
            </a:tbl>
          </a:graphicData>
        </a:graphic>
      </p:graphicFrame>
      <p:sp>
        <p:nvSpPr>
          <p:cNvPr id="4" name="TextBox 3"/>
          <p:cNvSpPr txBox="1"/>
          <p:nvPr/>
        </p:nvSpPr>
        <p:spPr>
          <a:xfrm>
            <a:off x="2514600" y="5562600"/>
            <a:ext cx="3735253" cy="369332"/>
          </a:xfrm>
          <a:prstGeom prst="rect">
            <a:avLst/>
          </a:prstGeom>
          <a:noFill/>
        </p:spPr>
        <p:txBody>
          <a:bodyPr wrap="none" rtlCol="0">
            <a:spAutoFit/>
          </a:bodyPr>
          <a:lstStyle/>
          <a:p>
            <a:r>
              <a:rPr lang="en-US" dirty="0" smtClean="0"/>
              <a:t>Source: Ministry of Environment Chile</a:t>
            </a:r>
            <a:endParaRPr lang="en-US" dirty="0"/>
          </a:p>
        </p:txBody>
      </p:sp>
    </p:spTree>
    <p:extLst>
      <p:ext uri="{BB962C8B-B14F-4D97-AF65-F5344CB8AC3E}">
        <p14:creationId xmlns:p14="http://schemas.microsoft.com/office/powerpoint/2010/main" val="2403054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stosben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704373" y="6172200"/>
            <a:ext cx="3735253" cy="369332"/>
          </a:xfrm>
          <a:prstGeom prst="rect">
            <a:avLst/>
          </a:prstGeom>
        </p:spPr>
        <p:txBody>
          <a:bodyPr wrap="none">
            <a:spAutoFit/>
          </a:bodyPr>
          <a:lstStyle/>
          <a:p>
            <a:r>
              <a:rPr lang="en-US" dirty="0"/>
              <a:t>Source: Ministry of Environment Chile</a:t>
            </a:r>
          </a:p>
        </p:txBody>
      </p:sp>
    </p:spTree>
    <p:extLst>
      <p:ext uri="{BB962C8B-B14F-4D97-AF65-F5344CB8AC3E}">
        <p14:creationId xmlns:p14="http://schemas.microsoft.com/office/powerpoint/2010/main" val="2479470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0356" y="1027093"/>
            <a:ext cx="7209244" cy="954107"/>
          </a:xfrm>
          <a:prstGeom prst="rect">
            <a:avLst/>
          </a:prstGeom>
          <a:noFill/>
        </p:spPr>
        <p:txBody>
          <a:bodyPr wrap="square" rtlCol="0">
            <a:spAutoFit/>
          </a:bodyPr>
          <a:lstStyle/>
          <a:p>
            <a:pPr>
              <a:defRPr/>
            </a:pPr>
            <a:r>
              <a:rPr lang="en-GB" sz="2800" b="1" dirty="0" smtClean="0">
                <a:latin typeface="Arial"/>
                <a:cs typeface="Arial"/>
              </a:rPr>
              <a:t>Heavy-Duty Diesel Vehicles &amp; Engines</a:t>
            </a:r>
          </a:p>
          <a:p>
            <a:pPr algn="r">
              <a:defRPr/>
            </a:pPr>
            <a:r>
              <a:rPr lang="en-GB" sz="2800" b="1" dirty="0" smtClean="0">
                <a:solidFill>
                  <a:schemeClr val="accent1">
                    <a:lumMod val="75000"/>
                  </a:schemeClr>
                </a:solidFill>
                <a:latin typeface="Arial"/>
                <a:cs typeface="Arial"/>
              </a:rPr>
              <a:t> </a:t>
            </a:r>
            <a:endParaRPr lang="en-GB" sz="2800" b="1" dirty="0">
              <a:solidFill>
                <a:schemeClr val="bg1">
                  <a:lumMod val="50000"/>
                </a:schemeClr>
              </a:solidFill>
              <a:latin typeface="Arial"/>
              <a:cs typeface="Arial"/>
            </a:endParaRPr>
          </a:p>
        </p:txBody>
      </p:sp>
      <p:sp>
        <p:nvSpPr>
          <p:cNvPr id="3" name="TextBox 2"/>
          <p:cNvSpPr txBox="1"/>
          <p:nvPr/>
        </p:nvSpPr>
        <p:spPr>
          <a:xfrm>
            <a:off x="228600" y="2286000"/>
            <a:ext cx="8763000" cy="2000548"/>
          </a:xfrm>
          <a:prstGeom prst="rect">
            <a:avLst/>
          </a:prstGeom>
          <a:noFill/>
        </p:spPr>
        <p:txBody>
          <a:bodyPr wrap="square" rtlCol="0">
            <a:spAutoFit/>
          </a:bodyPr>
          <a:lstStyle/>
          <a:p>
            <a:pPr marL="457200" indent="-457200">
              <a:spcAft>
                <a:spcPts val="600"/>
              </a:spcAft>
            </a:pPr>
            <a:r>
              <a:rPr lang="en-GB" sz="2600" dirty="0" smtClean="0">
                <a:cs typeface="Arial"/>
              </a:rPr>
              <a:t> </a:t>
            </a:r>
          </a:p>
          <a:p>
            <a:pPr marL="457200" lvl="0" indent="-457200">
              <a:spcAft>
                <a:spcPts val="600"/>
              </a:spcAft>
              <a:buFont typeface="Wingdings" panose="05000000000000000000" pitchFamily="2" charset="2"/>
              <a:buChar char="Ø"/>
            </a:pPr>
            <a:r>
              <a:rPr lang="en-GB" sz="2200" dirty="0" smtClean="0"/>
              <a:t>Regional and national regulatory processes to develop fuel quality and vehicle emission standards .</a:t>
            </a:r>
          </a:p>
          <a:p>
            <a:pPr marL="457200" lvl="0" indent="-457200">
              <a:spcAft>
                <a:spcPts val="600"/>
              </a:spcAft>
              <a:buFont typeface="Wingdings" panose="05000000000000000000" pitchFamily="2" charset="2"/>
              <a:buChar char="Ø"/>
            </a:pPr>
            <a:r>
              <a:rPr lang="en-GB" sz="2200" dirty="0" smtClean="0"/>
              <a:t>A White Paper on Best Practices in Reducing Emissions through Vehicle Replacement Programmes developed</a:t>
            </a:r>
            <a:endParaRPr lang="en-GB" sz="2200" dirty="0" smtClean="0">
              <a:cs typeface="Arial"/>
            </a:endParaRPr>
          </a:p>
        </p:txBody>
      </p:sp>
      <p:sp>
        <p:nvSpPr>
          <p:cNvPr id="4" name="ZoneTexte 3"/>
          <p:cNvSpPr txBox="1"/>
          <p:nvPr/>
        </p:nvSpPr>
        <p:spPr>
          <a:xfrm>
            <a:off x="685800" y="2286000"/>
            <a:ext cx="4038600" cy="523220"/>
          </a:xfrm>
          <a:prstGeom prst="rect">
            <a:avLst/>
          </a:prstGeom>
          <a:noFill/>
        </p:spPr>
        <p:txBody>
          <a:bodyPr wrap="square" rtlCol="0">
            <a:spAutoFit/>
          </a:bodyPr>
          <a:lstStyle/>
          <a:p>
            <a:r>
              <a:rPr lang="en-GB" sz="2800" b="1" dirty="0" smtClean="0">
                <a:solidFill>
                  <a:schemeClr val="accent1">
                    <a:lumMod val="75000"/>
                  </a:schemeClr>
                </a:solidFill>
              </a:rPr>
              <a:t>PROGRESS HIGHLIGHTS</a:t>
            </a:r>
            <a:endParaRPr lang="en-GB" sz="2800" b="1" dirty="0">
              <a:solidFill>
                <a:schemeClr val="accent1">
                  <a:lumMod val="75000"/>
                </a:schemeClr>
              </a:solidFill>
            </a:endParaRPr>
          </a:p>
        </p:txBody>
      </p:sp>
      <p:sp>
        <p:nvSpPr>
          <p:cNvPr id="6" name="Rectangle 5"/>
          <p:cNvSpPr/>
          <p:nvPr/>
        </p:nvSpPr>
        <p:spPr>
          <a:xfrm>
            <a:off x="304800" y="1676400"/>
            <a:ext cx="8839200" cy="830997"/>
          </a:xfrm>
          <a:prstGeom prst="rect">
            <a:avLst/>
          </a:prstGeom>
        </p:spPr>
        <p:txBody>
          <a:bodyPr wrap="square">
            <a:spAutoFit/>
          </a:bodyPr>
          <a:lstStyle/>
          <a:p>
            <a:pPr marL="457200" indent="-457200">
              <a:spcAft>
                <a:spcPts val="600"/>
              </a:spcAft>
            </a:pPr>
            <a:r>
              <a:rPr lang="en-GB" sz="2400" b="1" u="sng" dirty="0" smtClean="0">
                <a:cs typeface="Arial"/>
              </a:rPr>
              <a:t>Long term goal</a:t>
            </a:r>
            <a:r>
              <a:rPr lang="en-GB" sz="2400" b="1" dirty="0" smtClean="0">
                <a:cs typeface="Arial"/>
              </a:rPr>
              <a:t>: </a:t>
            </a:r>
            <a:r>
              <a:rPr lang="en-GB" sz="2400" dirty="0" smtClean="0">
                <a:cs typeface="Arial"/>
              </a:rPr>
              <a:t>Virtually eliminate black carbon emissions from HDD vehicles</a:t>
            </a:r>
            <a:endParaRPr lang="en-GB" sz="2400" dirty="0">
              <a:cs typeface="Arial" pitchFamily="34" charset="0"/>
            </a:endParaRPr>
          </a:p>
        </p:txBody>
      </p:sp>
      <p:pic>
        <p:nvPicPr>
          <p:cNvPr id="2051" name="Picture 3" descr="C:\Users\ferrinig\Pictures\bus-smoke.jpg"/>
          <p:cNvPicPr>
            <a:picLocks noChangeAspect="1" noChangeArrowheads="1"/>
          </p:cNvPicPr>
          <p:nvPr/>
        </p:nvPicPr>
        <p:blipFill>
          <a:blip r:embed="rId3"/>
          <a:srcRect t="7051"/>
          <a:stretch>
            <a:fillRect/>
          </a:stretch>
        </p:blipFill>
        <p:spPr bwMode="auto">
          <a:xfrm>
            <a:off x="838200" y="4572000"/>
            <a:ext cx="7500732" cy="2209800"/>
          </a:xfrm>
          <a:prstGeom prst="rect">
            <a:avLst/>
          </a:prstGeom>
          <a:noFill/>
        </p:spPr>
      </p:pic>
    </p:spTree>
    <p:extLst>
      <p:ext uri="{BB962C8B-B14F-4D97-AF65-F5344CB8AC3E}">
        <p14:creationId xmlns:p14="http://schemas.microsoft.com/office/powerpoint/2010/main" val="231227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427385" y="990600"/>
            <a:ext cx="757361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dirty="0" smtClean="0">
                <a:latin typeface="Arial" pitchFamily="34" charset="0"/>
                <a:cs typeface="Arial" pitchFamily="34" charset="0"/>
              </a:rPr>
              <a:t>Municipal Solid Waste </a:t>
            </a:r>
          </a:p>
        </p:txBody>
      </p:sp>
      <p:sp>
        <p:nvSpPr>
          <p:cNvPr id="4100" name="Content Placeholder 2"/>
          <p:cNvSpPr>
            <a:spLocks/>
          </p:cNvSpPr>
          <p:nvPr/>
        </p:nvSpPr>
        <p:spPr bwMode="auto">
          <a:xfrm>
            <a:off x="228600" y="3276600"/>
            <a:ext cx="3733800" cy="3422924"/>
          </a:xfrm>
          <a:prstGeom prst="rect">
            <a:avLst/>
          </a:prstGeom>
          <a:solidFill>
            <a:schemeClr val="bg1">
              <a:alpha val="9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lvl="0" indent="-342900" eaLnBrk="0" hangingPunct="0">
              <a:spcAft>
                <a:spcPts val="600"/>
              </a:spcAft>
              <a:buFont typeface="Wingdings" panose="05000000000000000000" pitchFamily="2" charset="2"/>
              <a:buChar char="Ø"/>
            </a:pPr>
            <a:r>
              <a:rPr lang="en-GB" sz="2400" dirty="0" smtClean="0"/>
              <a:t>City baseline assessments of waste situation in 19 cities around the world </a:t>
            </a:r>
          </a:p>
          <a:p>
            <a:pPr marL="342900" lvl="0" indent="-342900" eaLnBrk="0" hangingPunct="0">
              <a:spcAft>
                <a:spcPts val="600"/>
              </a:spcAft>
              <a:buFont typeface="Wingdings" panose="05000000000000000000" pitchFamily="2" charset="2"/>
              <a:buChar char="Ø"/>
            </a:pPr>
            <a:r>
              <a:rPr lang="en-GB" sz="2400" dirty="0" smtClean="0"/>
              <a:t>Pre-feasibility studies completed in 7 cities</a:t>
            </a:r>
          </a:p>
          <a:p>
            <a:pPr marL="342900" lvl="0" indent="-342900" eaLnBrk="0" hangingPunct="0">
              <a:spcAft>
                <a:spcPts val="600"/>
              </a:spcAft>
              <a:buFont typeface="Wingdings" panose="05000000000000000000" pitchFamily="2" charset="2"/>
              <a:buChar char="Ø"/>
            </a:pPr>
            <a:r>
              <a:rPr lang="en-GB" sz="2400" dirty="0" smtClean="0"/>
              <a:t>city exchange programme to facilitate peer-to-peer learning up and running</a:t>
            </a:r>
            <a:endParaRPr lang="en-IN" sz="2400" dirty="0" smtClean="0">
              <a:cs typeface="Arial" pitchFamily="34" charset="0"/>
            </a:endParaRPr>
          </a:p>
        </p:txBody>
      </p:sp>
      <p:sp>
        <p:nvSpPr>
          <p:cNvPr id="5" name="ZoneTexte 4"/>
          <p:cNvSpPr txBox="1"/>
          <p:nvPr/>
        </p:nvSpPr>
        <p:spPr>
          <a:xfrm>
            <a:off x="609600" y="2590800"/>
            <a:ext cx="3581400" cy="523220"/>
          </a:xfrm>
          <a:prstGeom prst="rect">
            <a:avLst/>
          </a:prstGeom>
          <a:noFill/>
        </p:spPr>
        <p:txBody>
          <a:bodyPr wrap="square" rtlCol="0">
            <a:spAutoFit/>
          </a:bodyPr>
          <a:lstStyle/>
          <a:p>
            <a:r>
              <a:rPr lang="en-GB" sz="2800" b="1" dirty="0" smtClean="0">
                <a:solidFill>
                  <a:schemeClr val="accent1">
                    <a:lumMod val="75000"/>
                  </a:schemeClr>
                </a:solidFill>
              </a:rPr>
              <a:t>PROGRESS HIGLIGHTS</a:t>
            </a:r>
            <a:endParaRPr lang="en-GB" sz="2800" b="1" dirty="0">
              <a:solidFill>
                <a:schemeClr val="accent1">
                  <a:lumMod val="75000"/>
                </a:schemeClr>
              </a:solidFill>
            </a:endParaRPr>
          </a:p>
        </p:txBody>
      </p:sp>
      <p:sp>
        <p:nvSpPr>
          <p:cNvPr id="7" name="TextBox 6"/>
          <p:cNvSpPr txBox="1"/>
          <p:nvPr/>
        </p:nvSpPr>
        <p:spPr>
          <a:xfrm>
            <a:off x="462318" y="1524000"/>
            <a:ext cx="8032263" cy="954107"/>
          </a:xfrm>
          <a:prstGeom prst="rect">
            <a:avLst/>
          </a:prstGeom>
          <a:noFill/>
        </p:spPr>
        <p:txBody>
          <a:bodyPr wrap="none" rtlCol="0">
            <a:spAutoFit/>
          </a:bodyPr>
          <a:lstStyle/>
          <a:p>
            <a:r>
              <a:rPr lang="en-IN" sz="2800" b="1" u="sng" dirty="0" smtClean="0">
                <a:cs typeface="Arial" pitchFamily="34" charset="0"/>
              </a:rPr>
              <a:t>Long-term goal</a:t>
            </a:r>
            <a:r>
              <a:rPr lang="en-IN" sz="2800" dirty="0" smtClean="0">
                <a:cs typeface="Arial" pitchFamily="34" charset="0"/>
              </a:rPr>
              <a:t>: Reduce emissions in</a:t>
            </a:r>
            <a:r>
              <a:rPr lang="en-GB" sz="2800" dirty="0" smtClean="0">
                <a:cs typeface="Arial" pitchFamily="34" charset="0"/>
              </a:rPr>
              <a:t> cities </a:t>
            </a:r>
            <a:r>
              <a:rPr lang="en-GB" sz="2800" dirty="0"/>
              <a:t>across the </a:t>
            </a:r>
            <a:endParaRPr lang="en-GB" sz="2800" dirty="0" smtClean="0"/>
          </a:p>
          <a:p>
            <a:r>
              <a:rPr lang="en-GB" sz="2800" dirty="0" smtClean="0"/>
              <a:t>solid </a:t>
            </a:r>
            <a:r>
              <a:rPr lang="en-GB" sz="2800" dirty="0"/>
              <a:t>waste </a:t>
            </a:r>
            <a:r>
              <a:rPr lang="en-GB" sz="2800" dirty="0" smtClean="0"/>
              <a:t>sector</a:t>
            </a:r>
            <a:r>
              <a:rPr lang="en-GB" sz="2800" dirty="0" smtClean="0">
                <a:cs typeface="Arial" pitchFamily="34" charset="0"/>
              </a:rPr>
              <a:t>; scale up through </a:t>
            </a:r>
            <a:r>
              <a:rPr lang="en-US" sz="2800" dirty="0" smtClean="0">
                <a:cs typeface="Arial" pitchFamily="34" charset="0"/>
              </a:rPr>
              <a:t>national policies</a:t>
            </a:r>
          </a:p>
        </p:txBody>
      </p:sp>
      <p:grpSp>
        <p:nvGrpSpPr>
          <p:cNvPr id="8" name="Group 11"/>
          <p:cNvGrpSpPr>
            <a:grpSpLocks/>
          </p:cNvGrpSpPr>
          <p:nvPr/>
        </p:nvGrpSpPr>
        <p:grpSpPr bwMode="auto">
          <a:xfrm>
            <a:off x="4153931" y="2984559"/>
            <a:ext cx="5371070" cy="3797300"/>
            <a:chOff x="3657600" y="2590800"/>
            <a:chExt cx="5105400" cy="3417664"/>
          </a:xfrm>
        </p:grpSpPr>
        <p:pic>
          <p:nvPicPr>
            <p:cNvPr id="9" name="Picture 9" descr="2014-01-27 03.58.3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590800"/>
              <a:ext cx="5105400" cy="3417664"/>
            </a:xfrm>
            <a:prstGeom prst="rect">
              <a:avLst/>
            </a:prstGeom>
            <a:noFill/>
            <a:ln w="57150">
              <a:solidFill>
                <a:srgbClr val="D9D9D9"/>
              </a:solidFill>
              <a:miter lim="800000"/>
              <a:headEnd/>
              <a:tailEnd/>
            </a:ln>
            <a:extLst>
              <a:ext uri="{909E8E84-426E-40dd-AFC4-6F175D3DCCD1}">
                <a14:hiddenFill xmlns="" xmlns:a14="http://schemas.microsoft.com/office/drawing/2010/main">
                  <a:solidFill>
                    <a:srgbClr val="FFFFFF"/>
                  </a:solidFill>
                </a14:hiddenFill>
              </a:ext>
            </a:extLst>
          </p:spPr>
        </p:pic>
        <p:sp>
          <p:nvSpPr>
            <p:cNvPr id="10" name="TextBox 10"/>
            <p:cNvSpPr txBox="1">
              <a:spLocks noChangeArrowheads="1"/>
            </p:cNvSpPr>
            <p:nvPr/>
          </p:nvSpPr>
          <p:spPr bwMode="auto">
            <a:xfrm>
              <a:off x="3657600" y="5789191"/>
              <a:ext cx="1828800" cy="20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900" b="1">
                  <a:solidFill>
                    <a:srgbClr val="FFFFFF"/>
                  </a:solidFill>
                  <a:latin typeface="Arial" panose="020B0604020202020204" pitchFamily="34" charset="0"/>
                  <a:cs typeface="Arial" panose="020B0604020202020204" pitchFamily="34" charset="0"/>
                </a:rPr>
                <a:t>Photo: Ylva Engqvist © CCAC</a:t>
              </a:r>
            </a:p>
          </p:txBody>
        </p:sp>
      </p:grpSp>
    </p:spTree>
    <p:extLst>
      <p:ext uri="{BB962C8B-B14F-4D97-AF65-F5344CB8AC3E}">
        <p14:creationId xmlns:p14="http://schemas.microsoft.com/office/powerpoint/2010/main" val="3870956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367364" y="457200"/>
            <a:ext cx="855952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sz="2800" b="1" dirty="0" smtClean="0">
                <a:latin typeface="Arial"/>
                <a:cs typeface="Arial"/>
              </a:rPr>
              <a:t>Brick Production </a:t>
            </a:r>
          </a:p>
        </p:txBody>
      </p:sp>
      <p:sp>
        <p:nvSpPr>
          <p:cNvPr id="4100" name="Content Placeholder 2"/>
          <p:cNvSpPr>
            <a:spLocks/>
          </p:cNvSpPr>
          <p:nvPr/>
        </p:nvSpPr>
        <p:spPr bwMode="auto">
          <a:xfrm>
            <a:off x="356015" y="3030781"/>
            <a:ext cx="4215985" cy="3217619"/>
          </a:xfrm>
          <a:prstGeom prst="rect">
            <a:avLst/>
          </a:prstGeom>
          <a:solidFill>
            <a:schemeClr val="bg1">
              <a:alpha val="9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0"/>
              </a:spcBef>
              <a:spcAft>
                <a:spcPct val="40000"/>
              </a:spcAft>
              <a:buFont typeface="Wingdings" panose="05000000000000000000" pitchFamily="2" charset="2"/>
              <a:buChar char="Ø"/>
              <a:defRPr/>
            </a:pPr>
            <a:r>
              <a:rPr lang="en-US" sz="2200" dirty="0" smtClean="0">
                <a:cs typeface="Arial"/>
              </a:rPr>
              <a:t>Policy and Advocacy Networks for South Asia and LAC </a:t>
            </a:r>
          </a:p>
          <a:p>
            <a:pPr marL="342900" indent="-342900">
              <a:spcBef>
                <a:spcPct val="0"/>
              </a:spcBef>
              <a:spcAft>
                <a:spcPct val="40000"/>
              </a:spcAft>
              <a:buFont typeface="Wingdings" panose="05000000000000000000" pitchFamily="2" charset="2"/>
              <a:buChar char="Ø"/>
              <a:defRPr/>
            </a:pPr>
            <a:r>
              <a:rPr lang="en-US" sz="2200" dirty="0" smtClean="0">
                <a:cs typeface="Arial"/>
              </a:rPr>
              <a:t>Assessment Reports on brick production in Brazil, Chile, Colombia, Mexico, and Nigeria</a:t>
            </a:r>
          </a:p>
          <a:p>
            <a:pPr marL="342900" indent="-342900">
              <a:spcBef>
                <a:spcPct val="0"/>
              </a:spcBef>
              <a:spcAft>
                <a:spcPct val="40000"/>
              </a:spcAft>
              <a:buFont typeface="Wingdings" panose="05000000000000000000" pitchFamily="2" charset="2"/>
              <a:buChar char="Ø"/>
              <a:defRPr/>
            </a:pPr>
            <a:r>
              <a:rPr lang="en-US" sz="2200" dirty="0" smtClean="0">
                <a:cs typeface="Arial"/>
              </a:rPr>
              <a:t>Work in progress: emission tool</a:t>
            </a:r>
          </a:p>
        </p:txBody>
      </p:sp>
      <p:sp>
        <p:nvSpPr>
          <p:cNvPr id="3" name="TextBox 2"/>
          <p:cNvSpPr txBox="1"/>
          <p:nvPr/>
        </p:nvSpPr>
        <p:spPr>
          <a:xfrm>
            <a:off x="356015" y="1174603"/>
            <a:ext cx="9069421" cy="830997"/>
          </a:xfrm>
          <a:prstGeom prst="rect">
            <a:avLst/>
          </a:prstGeom>
          <a:noFill/>
        </p:spPr>
        <p:txBody>
          <a:bodyPr wrap="square" rtlCol="0">
            <a:spAutoFit/>
          </a:bodyPr>
          <a:lstStyle/>
          <a:p>
            <a:r>
              <a:rPr lang="en-GB" sz="2400" b="1" u="sng" dirty="0">
                <a:cs typeface="Arial"/>
              </a:rPr>
              <a:t>Long term goals</a:t>
            </a:r>
            <a:r>
              <a:rPr lang="en-GB" sz="2400" dirty="0">
                <a:cs typeface="Arial"/>
              </a:rPr>
              <a:t>: </a:t>
            </a:r>
            <a:r>
              <a:rPr lang="en-GB" sz="2400" dirty="0">
                <a:latin typeface="Arial"/>
                <a:cs typeface="Arial"/>
              </a:rPr>
              <a:t>I</a:t>
            </a:r>
            <a:r>
              <a:rPr lang="en-GB" sz="2400" dirty="0" smtClean="0">
                <a:latin typeface="Arial"/>
                <a:cs typeface="Arial"/>
              </a:rPr>
              <a:t>ncrease </a:t>
            </a:r>
            <a:r>
              <a:rPr lang="en-GB" sz="2400" dirty="0">
                <a:latin typeface="Arial"/>
                <a:cs typeface="Arial"/>
              </a:rPr>
              <a:t>political attention and build capacity to mitigate the emissions impact of this sector. </a:t>
            </a:r>
            <a:endParaRPr lang="en-US" dirty="0"/>
          </a:p>
        </p:txBody>
      </p:sp>
      <p:pic>
        <p:nvPicPr>
          <p:cNvPr id="1026" name="Picture 2" descr="C:\Users\ferrinig\AppData\Local\Microsoft\Windows\Temporary Internet Files\Content.IE5\3NRNDRHP\OlivierChassot-UNAMID-AbuShouk-Sudan-Bricks-3892.jpg"/>
          <p:cNvPicPr>
            <a:picLocks noChangeAspect="1" noChangeArrowheads="1"/>
          </p:cNvPicPr>
          <p:nvPr/>
        </p:nvPicPr>
        <p:blipFill>
          <a:blip r:embed="rId3" cstate="print"/>
          <a:srcRect l="11820" r="17258"/>
          <a:stretch>
            <a:fillRect/>
          </a:stretch>
        </p:blipFill>
        <p:spPr bwMode="auto">
          <a:xfrm>
            <a:off x="4572000" y="2103120"/>
            <a:ext cx="4572000" cy="4297680"/>
          </a:xfrm>
          <a:prstGeom prst="rect">
            <a:avLst/>
          </a:prstGeom>
          <a:noFill/>
        </p:spPr>
      </p:pic>
      <p:sp>
        <p:nvSpPr>
          <p:cNvPr id="10" name="ZoneTexte 3"/>
          <p:cNvSpPr txBox="1"/>
          <p:nvPr/>
        </p:nvSpPr>
        <p:spPr>
          <a:xfrm>
            <a:off x="685800" y="2448580"/>
            <a:ext cx="4038600" cy="523220"/>
          </a:xfrm>
          <a:prstGeom prst="rect">
            <a:avLst/>
          </a:prstGeom>
          <a:noFill/>
        </p:spPr>
        <p:txBody>
          <a:bodyPr wrap="square" rtlCol="0">
            <a:spAutoFit/>
          </a:bodyPr>
          <a:lstStyle/>
          <a:p>
            <a:r>
              <a:rPr lang="en-GB" sz="2800" b="1" dirty="0" smtClean="0">
                <a:solidFill>
                  <a:schemeClr val="accent1">
                    <a:lumMod val="75000"/>
                  </a:schemeClr>
                </a:solidFill>
              </a:rPr>
              <a:t>PROGRESS HIGHLIGHTS</a:t>
            </a:r>
            <a:endParaRPr lang="en-GB" sz="2800" b="1" dirty="0">
              <a:solidFill>
                <a:schemeClr val="accent1">
                  <a:lumMod val="75000"/>
                </a:schemeClr>
              </a:solidFill>
            </a:endParaRPr>
          </a:p>
        </p:txBody>
      </p:sp>
    </p:spTree>
    <p:extLst>
      <p:ext uri="{BB962C8B-B14F-4D97-AF65-F5344CB8AC3E}">
        <p14:creationId xmlns:p14="http://schemas.microsoft.com/office/powerpoint/2010/main" val="133195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2"/>
          <p:cNvSpPr>
            <a:spLocks/>
          </p:cNvSpPr>
          <p:nvPr/>
        </p:nvSpPr>
        <p:spPr bwMode="auto">
          <a:xfrm>
            <a:off x="304800" y="4038600"/>
            <a:ext cx="4953000" cy="2743200"/>
          </a:xfrm>
          <a:prstGeom prst="rect">
            <a:avLst/>
          </a:prstGeom>
          <a:solidFill>
            <a:schemeClr val="bg1">
              <a:alpha val="9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Aft>
                <a:spcPts val="600"/>
              </a:spcAft>
              <a:buFont typeface="Wingdings" panose="05000000000000000000" pitchFamily="2" charset="2"/>
              <a:buChar char="Ø"/>
            </a:pPr>
            <a:r>
              <a:rPr lang="en-US" sz="2400" dirty="0" smtClean="0">
                <a:cs typeface="Arial" pitchFamily="34" charset="0"/>
              </a:rPr>
              <a:t>Global Alliance Spark Fund financing innovative projects reducing black carbon in Tanzania and Nigeria</a:t>
            </a:r>
          </a:p>
          <a:p>
            <a:pPr marL="342900" lvl="0" indent="-342900">
              <a:spcAft>
                <a:spcPts val="600"/>
              </a:spcAft>
              <a:buFont typeface="Wingdings" panose="05000000000000000000" pitchFamily="2" charset="2"/>
              <a:buChar char="Ø"/>
            </a:pPr>
            <a:r>
              <a:rPr lang="en-US" sz="2400" dirty="0" smtClean="0">
                <a:cs typeface="Arial" pitchFamily="34" charset="0"/>
              </a:rPr>
              <a:t>Adding black carbon to emerging stove emissions standards</a:t>
            </a:r>
          </a:p>
        </p:txBody>
      </p:sp>
      <p:sp>
        <p:nvSpPr>
          <p:cNvPr id="7" name="TextBox 1"/>
          <p:cNvSpPr txBox="1">
            <a:spLocks noChangeArrowheads="1"/>
          </p:cNvSpPr>
          <p:nvPr/>
        </p:nvSpPr>
        <p:spPr bwMode="auto">
          <a:xfrm>
            <a:off x="381000" y="1076980"/>
            <a:ext cx="85272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sz="2800" b="1" dirty="0" smtClean="0">
                <a:latin typeface="Arial"/>
                <a:cs typeface="Arial"/>
              </a:rPr>
              <a:t>Household cooking &amp; domestic heating</a:t>
            </a:r>
          </a:p>
        </p:txBody>
      </p:sp>
      <p:sp>
        <p:nvSpPr>
          <p:cNvPr id="5" name="ZoneTexte 4"/>
          <p:cNvSpPr txBox="1"/>
          <p:nvPr/>
        </p:nvSpPr>
        <p:spPr>
          <a:xfrm>
            <a:off x="685800" y="3515380"/>
            <a:ext cx="3886200" cy="523220"/>
          </a:xfrm>
          <a:prstGeom prst="rect">
            <a:avLst/>
          </a:prstGeom>
          <a:noFill/>
        </p:spPr>
        <p:txBody>
          <a:bodyPr wrap="square" rtlCol="0">
            <a:spAutoFit/>
          </a:bodyPr>
          <a:lstStyle/>
          <a:p>
            <a:r>
              <a:rPr lang="en-GB" sz="2800" b="1" dirty="0" smtClean="0">
                <a:solidFill>
                  <a:schemeClr val="accent1">
                    <a:lumMod val="75000"/>
                  </a:schemeClr>
                </a:solidFill>
              </a:rPr>
              <a:t>PROGRESS HIGHLIGHTS</a:t>
            </a:r>
            <a:endParaRPr lang="en-GB" sz="2800" b="1" dirty="0">
              <a:solidFill>
                <a:schemeClr val="accent1">
                  <a:lumMod val="75000"/>
                </a:schemeClr>
              </a:solidFill>
            </a:endParaRPr>
          </a:p>
        </p:txBody>
      </p:sp>
      <p:sp>
        <p:nvSpPr>
          <p:cNvPr id="2" name="Rectangle 1"/>
          <p:cNvSpPr/>
          <p:nvPr/>
        </p:nvSpPr>
        <p:spPr>
          <a:xfrm>
            <a:off x="392806" y="1600200"/>
            <a:ext cx="4572000" cy="1569660"/>
          </a:xfrm>
          <a:prstGeom prst="rect">
            <a:avLst/>
          </a:prstGeom>
        </p:spPr>
        <p:txBody>
          <a:bodyPr>
            <a:spAutoFit/>
          </a:bodyPr>
          <a:lstStyle/>
          <a:p>
            <a:pPr>
              <a:spcAft>
                <a:spcPts val="600"/>
              </a:spcAft>
            </a:pPr>
            <a:r>
              <a:rPr lang="en-US" sz="2400" b="1" u="sng" dirty="0">
                <a:cs typeface="Arial" pitchFamily="34" charset="0"/>
              </a:rPr>
              <a:t>Long term goals</a:t>
            </a:r>
            <a:r>
              <a:rPr lang="en-US" sz="2400" dirty="0">
                <a:cs typeface="Arial" pitchFamily="34" charset="0"/>
              </a:rPr>
              <a:t>: </a:t>
            </a:r>
            <a:r>
              <a:rPr lang="en-GB" sz="2400" dirty="0">
                <a:cs typeface="Arial" pitchFamily="34" charset="0"/>
              </a:rPr>
              <a:t>Reduce black carbon from traditional </a:t>
            </a:r>
            <a:r>
              <a:rPr lang="en-GB" sz="2400" dirty="0" err="1">
                <a:cs typeface="Arial" pitchFamily="34" charset="0"/>
              </a:rPr>
              <a:t>cookstoves</a:t>
            </a:r>
            <a:r>
              <a:rPr lang="en-GB" sz="2400" dirty="0">
                <a:cs typeface="Arial" pitchFamily="34" charset="0"/>
              </a:rPr>
              <a:t>, </a:t>
            </a:r>
            <a:r>
              <a:rPr lang="en-GB" sz="2400" dirty="0" err="1">
                <a:cs typeface="Arial" pitchFamily="34" charset="0"/>
              </a:rPr>
              <a:t>heatstoves</a:t>
            </a:r>
            <a:r>
              <a:rPr lang="en-GB" sz="2400" dirty="0">
                <a:cs typeface="Arial" pitchFamily="34" charset="0"/>
              </a:rPr>
              <a:t>, and open fires through market-based programs </a:t>
            </a:r>
            <a:endParaRPr lang="en-US" sz="2400" dirty="0">
              <a:cs typeface="Arial" pitchFamily="34" charset="0"/>
            </a:endParaRPr>
          </a:p>
        </p:txBody>
      </p:sp>
      <p:pic>
        <p:nvPicPr>
          <p:cNvPr id="9" name="Picture 8" descr="C:\Documents and Settings\ferrinig\My Documents\My Pictures\IMG_4313.jpg"/>
          <p:cNvPicPr preferRelativeResize="0">
            <a:picLocks noChangeAspect="1"/>
          </p:cNvPicPr>
          <p:nvPr/>
        </p:nvPicPr>
        <p:blipFill>
          <a:blip r:embed="rId3" cstate="print"/>
          <a:srcRect/>
          <a:stretch>
            <a:fillRect/>
          </a:stretch>
        </p:blipFill>
        <p:spPr bwMode="auto">
          <a:xfrm>
            <a:off x="5169111" y="1691640"/>
            <a:ext cx="3365289" cy="4480560"/>
          </a:xfrm>
          <a:prstGeom prst="rect">
            <a:avLst/>
          </a:prstGeom>
          <a:noFill/>
          <a:ln w="9525">
            <a:noFill/>
            <a:miter lim="800000"/>
            <a:headEnd/>
            <a:tailEnd/>
          </a:ln>
        </p:spPr>
      </p:pic>
    </p:spTree>
    <p:extLst>
      <p:ext uri="{BB962C8B-B14F-4D97-AF65-F5344CB8AC3E}">
        <p14:creationId xmlns:p14="http://schemas.microsoft.com/office/powerpoint/2010/main" val="3494867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2"/>
          <p:cNvSpPr>
            <a:spLocks/>
          </p:cNvSpPr>
          <p:nvPr/>
        </p:nvSpPr>
        <p:spPr bwMode="auto">
          <a:xfrm>
            <a:off x="611188" y="1844675"/>
            <a:ext cx="8104187" cy="4032250"/>
          </a:xfrm>
          <a:prstGeom prst="rect">
            <a:avLst/>
          </a:prstGeom>
          <a:solidFill>
            <a:schemeClr val="bg1">
              <a:alpha val="9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Aft>
                <a:spcPct val="40000"/>
              </a:spcAft>
              <a:buFontTx/>
              <a:buChar char="•"/>
            </a:pPr>
            <a:endParaRPr lang="en-IN" altLang="en-US" dirty="0"/>
          </a:p>
        </p:txBody>
      </p:sp>
      <p:pic>
        <p:nvPicPr>
          <p:cNvPr id="7" name="Image 6" descr="What are SLCPs.jpg"/>
          <p:cNvPicPr>
            <a:picLocks noChangeAspect="1"/>
          </p:cNvPicPr>
          <p:nvPr/>
        </p:nvPicPr>
        <p:blipFill>
          <a:blip r:embed="rId3"/>
          <a:stretch>
            <a:fillRect/>
          </a:stretch>
        </p:blipFill>
        <p:spPr>
          <a:xfrm>
            <a:off x="-152400" y="1"/>
            <a:ext cx="9562353" cy="6858000"/>
          </a:xfrm>
          <a:prstGeom prst="rect">
            <a:avLst/>
          </a:prstGeom>
        </p:spPr>
      </p:pic>
    </p:spTree>
    <p:extLst>
      <p:ext uri="{BB962C8B-B14F-4D97-AF65-F5344CB8AC3E}">
        <p14:creationId xmlns:p14="http://schemas.microsoft.com/office/powerpoint/2010/main" val="1644167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281" y="2819400"/>
            <a:ext cx="3751919" cy="3893373"/>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sz="2200" dirty="0" smtClean="0">
                <a:cs typeface="Arial"/>
              </a:rPr>
              <a:t>Launched a preliminary assessment to equip health and development sectors and city officials with information and tools for assessments of air pollution and SLCP impact on health</a:t>
            </a:r>
          </a:p>
          <a:p>
            <a:pPr marL="342900" indent="-342900">
              <a:spcAft>
                <a:spcPts val="600"/>
              </a:spcAft>
              <a:buFont typeface="Wingdings" panose="05000000000000000000" pitchFamily="2" charset="2"/>
              <a:buChar char="Ø"/>
            </a:pPr>
            <a:r>
              <a:rPr lang="en-US" sz="2200" dirty="0" smtClean="0">
                <a:cs typeface="Arial"/>
              </a:rPr>
              <a:t>Interested cities and health care organizations should contact CCAC Secretariat to participate</a:t>
            </a:r>
          </a:p>
        </p:txBody>
      </p:sp>
      <p:sp>
        <p:nvSpPr>
          <p:cNvPr id="22531" name="ZoneTexte 8"/>
          <p:cNvSpPr txBox="1">
            <a:spLocks noChangeArrowheads="1"/>
          </p:cNvSpPr>
          <p:nvPr/>
        </p:nvSpPr>
        <p:spPr bwMode="auto">
          <a:xfrm>
            <a:off x="582612" y="1000780"/>
            <a:ext cx="83327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800" b="1" dirty="0" smtClean="0">
                <a:latin typeface="Arial" charset="0"/>
              </a:rPr>
              <a:t>Urban Health Initiative</a:t>
            </a:r>
            <a:endParaRPr lang="en-GB" sz="2800" b="1" dirty="0">
              <a:latin typeface="Arial" charset="0"/>
            </a:endParaRPr>
          </a:p>
        </p:txBody>
      </p:sp>
      <p:sp>
        <p:nvSpPr>
          <p:cNvPr id="6" name="ZoneTexte 5"/>
          <p:cNvSpPr txBox="1"/>
          <p:nvPr/>
        </p:nvSpPr>
        <p:spPr>
          <a:xfrm>
            <a:off x="381000" y="2448580"/>
            <a:ext cx="3763617" cy="523220"/>
          </a:xfrm>
          <a:prstGeom prst="rect">
            <a:avLst/>
          </a:prstGeom>
          <a:noFill/>
        </p:spPr>
        <p:txBody>
          <a:bodyPr wrap="square" rtlCol="0">
            <a:spAutoFit/>
          </a:bodyPr>
          <a:lstStyle/>
          <a:p>
            <a:r>
              <a:rPr lang="en-GB" sz="2800" b="1" dirty="0" smtClean="0">
                <a:solidFill>
                  <a:schemeClr val="accent1">
                    <a:lumMod val="75000"/>
                  </a:schemeClr>
                </a:solidFill>
              </a:rPr>
              <a:t>PROGRESS HIGHLIGHTS</a:t>
            </a:r>
            <a:endParaRPr lang="en-GB" sz="2800" b="1" dirty="0">
              <a:solidFill>
                <a:schemeClr val="accent1">
                  <a:lumMod val="75000"/>
                </a:schemeClr>
              </a:solidFill>
            </a:endParaRPr>
          </a:p>
        </p:txBody>
      </p:sp>
      <p:sp>
        <p:nvSpPr>
          <p:cNvPr id="3" name="TextBox 2"/>
          <p:cNvSpPr txBox="1"/>
          <p:nvPr/>
        </p:nvSpPr>
        <p:spPr>
          <a:xfrm>
            <a:off x="457200" y="1524000"/>
            <a:ext cx="8993616" cy="1107996"/>
          </a:xfrm>
          <a:prstGeom prst="rect">
            <a:avLst/>
          </a:prstGeom>
          <a:noFill/>
        </p:spPr>
        <p:txBody>
          <a:bodyPr wrap="none" rtlCol="0">
            <a:spAutoFit/>
          </a:bodyPr>
          <a:lstStyle/>
          <a:p>
            <a:r>
              <a:rPr lang="en-GB" sz="2400" b="1" u="sng" dirty="0">
                <a:cs typeface="Arial"/>
              </a:rPr>
              <a:t>Long term goals</a:t>
            </a:r>
            <a:r>
              <a:rPr lang="en-GB" sz="2400" dirty="0">
                <a:cs typeface="Arial"/>
              </a:rPr>
              <a:t>: </a:t>
            </a:r>
            <a:r>
              <a:rPr lang="en-US" sz="2400" dirty="0" smtClean="0">
                <a:cs typeface="Arial"/>
              </a:rPr>
              <a:t>R</a:t>
            </a:r>
            <a:r>
              <a:rPr lang="en-US" sz="2400" dirty="0" smtClean="0"/>
              <a:t>ealize SLCP reductions in cities by reinforcing the</a:t>
            </a:r>
          </a:p>
          <a:p>
            <a:r>
              <a:rPr lang="en-US" sz="2400" dirty="0" smtClean="0"/>
              <a:t>linkage between SLCP and air pollution mitigation and health benefits </a:t>
            </a:r>
            <a:endParaRPr lang="en-GB" sz="2400" b="1" dirty="0">
              <a:cs typeface="Arial"/>
            </a:endParaRPr>
          </a:p>
          <a:p>
            <a:endParaRPr lang="en-US" dirty="0"/>
          </a:p>
        </p:txBody>
      </p:sp>
      <p:pic>
        <p:nvPicPr>
          <p:cNvPr id="8" name="Picture 7" descr="NYC31578.jpg"/>
          <p:cNvPicPr>
            <a:picLocks noChangeAspect="1"/>
          </p:cNvPicPr>
          <p:nvPr/>
        </p:nvPicPr>
        <p:blipFill>
          <a:blip r:embed="rId3" cstate="print"/>
          <a:stretch>
            <a:fillRect/>
          </a:stretch>
        </p:blipFill>
        <p:spPr>
          <a:xfrm>
            <a:off x="4267200" y="2514600"/>
            <a:ext cx="4659786" cy="3840480"/>
          </a:xfrm>
          <a:prstGeom prst="rect">
            <a:avLst/>
          </a:prstGeom>
        </p:spPr>
      </p:pic>
    </p:spTree>
    <p:extLst>
      <p:ext uri="{BB962C8B-B14F-4D97-AF65-F5344CB8AC3E}">
        <p14:creationId xmlns:p14="http://schemas.microsoft.com/office/powerpoint/2010/main" val="2525855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2"/>
          <p:cNvSpPr>
            <a:spLocks/>
          </p:cNvSpPr>
          <p:nvPr/>
        </p:nvSpPr>
        <p:spPr bwMode="auto">
          <a:xfrm>
            <a:off x="0" y="3266420"/>
            <a:ext cx="3810000" cy="1447800"/>
          </a:xfrm>
          <a:prstGeom prst="rect">
            <a:avLst/>
          </a:prstGeom>
          <a:solidFill>
            <a:schemeClr val="bg1">
              <a:alpha val="9490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Aft>
                <a:spcPts val="600"/>
              </a:spcAft>
              <a:buFont typeface="Wingdings" panose="05000000000000000000" pitchFamily="2" charset="2"/>
              <a:buChar char="Ø"/>
            </a:pPr>
            <a:r>
              <a:rPr lang="en-US" sz="2400" dirty="0" smtClean="0">
                <a:cs typeface="Arial" pitchFamily="34" charset="0"/>
              </a:rPr>
              <a:t>Global Awareness Campaign underway; events and opportunities </a:t>
            </a:r>
            <a:r>
              <a:rPr lang="en-US" sz="2400" dirty="0">
                <a:cs typeface="Arial" pitchFamily="34" charset="0"/>
              </a:rPr>
              <a:t>by sector and leading up to World Health Assembly, May </a:t>
            </a:r>
            <a:r>
              <a:rPr lang="en-US" sz="2400" dirty="0" smtClean="0">
                <a:cs typeface="Arial" pitchFamily="34" charset="0"/>
              </a:rPr>
              <a:t>2015</a:t>
            </a:r>
          </a:p>
        </p:txBody>
      </p:sp>
      <p:sp>
        <p:nvSpPr>
          <p:cNvPr id="7" name="TextBox 1"/>
          <p:cNvSpPr txBox="1">
            <a:spLocks noChangeArrowheads="1"/>
          </p:cNvSpPr>
          <p:nvPr/>
        </p:nvSpPr>
        <p:spPr bwMode="auto">
          <a:xfrm>
            <a:off x="381000" y="1076980"/>
            <a:ext cx="852723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sz="2800" b="1" dirty="0" smtClean="0">
                <a:latin typeface="Arial"/>
                <a:cs typeface="Arial"/>
              </a:rPr>
              <a:t>“Clean Air in Every Breath” Global Campaign</a:t>
            </a:r>
          </a:p>
        </p:txBody>
      </p:sp>
      <p:sp>
        <p:nvSpPr>
          <p:cNvPr id="5" name="ZoneTexte 4"/>
          <p:cNvSpPr txBox="1"/>
          <p:nvPr/>
        </p:nvSpPr>
        <p:spPr>
          <a:xfrm>
            <a:off x="381000" y="2743200"/>
            <a:ext cx="3886200" cy="523220"/>
          </a:xfrm>
          <a:prstGeom prst="rect">
            <a:avLst/>
          </a:prstGeom>
          <a:noFill/>
        </p:spPr>
        <p:txBody>
          <a:bodyPr wrap="square" rtlCol="0">
            <a:spAutoFit/>
          </a:bodyPr>
          <a:lstStyle/>
          <a:p>
            <a:r>
              <a:rPr lang="en-GB" sz="2800" b="1" dirty="0" smtClean="0">
                <a:solidFill>
                  <a:schemeClr val="accent1">
                    <a:lumMod val="75000"/>
                  </a:schemeClr>
                </a:solidFill>
              </a:rPr>
              <a:t>PROGRESS HIGHLIGHTS</a:t>
            </a:r>
            <a:endParaRPr lang="en-GB" sz="2800" b="1" dirty="0">
              <a:solidFill>
                <a:schemeClr val="accent1">
                  <a:lumMod val="75000"/>
                </a:schemeClr>
              </a:solidFill>
            </a:endParaRPr>
          </a:p>
        </p:txBody>
      </p:sp>
      <p:sp>
        <p:nvSpPr>
          <p:cNvPr id="2" name="Rectangle 1"/>
          <p:cNvSpPr/>
          <p:nvPr/>
        </p:nvSpPr>
        <p:spPr>
          <a:xfrm>
            <a:off x="392806" y="1600200"/>
            <a:ext cx="8751194" cy="1200328"/>
          </a:xfrm>
          <a:prstGeom prst="rect">
            <a:avLst/>
          </a:prstGeom>
        </p:spPr>
        <p:txBody>
          <a:bodyPr wrap="square">
            <a:spAutoFit/>
          </a:bodyPr>
          <a:lstStyle/>
          <a:p>
            <a:pPr>
              <a:spcAft>
                <a:spcPts val="600"/>
              </a:spcAft>
            </a:pPr>
            <a:r>
              <a:rPr lang="en-US" sz="2400" b="1" u="sng" dirty="0">
                <a:cs typeface="Arial" pitchFamily="34" charset="0"/>
              </a:rPr>
              <a:t>Long term </a:t>
            </a:r>
            <a:r>
              <a:rPr lang="en-US" sz="2400" b="1" u="sng" dirty="0" smtClean="0">
                <a:cs typeface="Arial" pitchFamily="34" charset="0"/>
              </a:rPr>
              <a:t>goals</a:t>
            </a:r>
            <a:r>
              <a:rPr lang="en-US" sz="2400" dirty="0" smtClean="0">
                <a:cs typeface="Arial" pitchFamily="34" charset="0"/>
              </a:rPr>
              <a:t>: Raise global awareness about health and climate benefits from reducing SLCPs in sectors, cities and rural areas to reduce indoor and outdoor air pollution</a:t>
            </a:r>
            <a:endParaRPr lang="en-US" sz="2400" dirty="0">
              <a:cs typeface="Arial" pitchFamily="34" charset="0"/>
            </a:endParaRPr>
          </a:p>
        </p:txBody>
      </p:sp>
      <p:pic>
        <p:nvPicPr>
          <p:cNvPr id="3" name="Picture 2" descr="UNEP079-1-Copyright Still Pictures.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743200"/>
            <a:ext cx="4648200" cy="3045275"/>
          </a:xfrm>
          <a:prstGeom prst="rect">
            <a:avLst/>
          </a:prstGeom>
        </p:spPr>
      </p:pic>
      <p:sp>
        <p:nvSpPr>
          <p:cNvPr id="4" name="TextBox 3"/>
          <p:cNvSpPr txBox="1"/>
          <p:nvPr/>
        </p:nvSpPr>
        <p:spPr>
          <a:xfrm>
            <a:off x="7339090" y="5726668"/>
            <a:ext cx="1576310" cy="369332"/>
          </a:xfrm>
          <a:prstGeom prst="rect">
            <a:avLst/>
          </a:prstGeom>
          <a:noFill/>
        </p:spPr>
        <p:txBody>
          <a:bodyPr wrap="none" rtlCol="0">
            <a:spAutoFit/>
          </a:bodyPr>
          <a:lstStyle/>
          <a:p>
            <a:r>
              <a:rPr lang="en-US" dirty="0" smtClean="0">
                <a:solidFill>
                  <a:schemeClr val="bg1">
                    <a:lumMod val="50000"/>
                  </a:schemeClr>
                </a:solidFill>
              </a:rPr>
              <a:t>© Still Pictures</a:t>
            </a:r>
            <a:endParaRPr lang="en-US" dirty="0">
              <a:solidFill>
                <a:schemeClr val="bg1">
                  <a:lumMod val="50000"/>
                </a:schemeClr>
              </a:solidFill>
            </a:endParaRPr>
          </a:p>
        </p:txBody>
      </p:sp>
    </p:spTree>
    <p:extLst>
      <p:ext uri="{BB962C8B-B14F-4D97-AF65-F5344CB8AC3E}">
        <p14:creationId xmlns:p14="http://schemas.microsoft.com/office/powerpoint/2010/main" val="3278458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 y="0"/>
            <a:ext cx="916432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868680" y="82440"/>
            <a:ext cx="81534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dirty="0" smtClean="0">
                <a:solidFill>
                  <a:schemeClr val="bg1"/>
                </a:solidFill>
                <a:latin typeface="Calisto MT" charset="0"/>
                <a:cs typeface="Calisto MT" charset="0"/>
              </a:rPr>
              <a:t>For more information:</a:t>
            </a:r>
          </a:p>
          <a:p>
            <a:pPr algn="r" eaLnBrk="1" hangingPunct="1"/>
            <a:r>
              <a:rPr lang="en-US" b="1" dirty="0" smtClean="0">
                <a:solidFill>
                  <a:schemeClr val="bg1"/>
                </a:solidFill>
                <a:latin typeface="Calisto MT" charset="0"/>
                <a:cs typeface="Calisto MT" charset="0"/>
              </a:rPr>
              <a:t>CCAC Secretariat</a:t>
            </a:r>
          </a:p>
          <a:p>
            <a:pPr algn="r" eaLnBrk="1" hangingPunct="1"/>
            <a:r>
              <a:rPr lang="en-US" b="1" dirty="0" smtClean="0">
                <a:solidFill>
                  <a:schemeClr val="bg1"/>
                </a:solidFill>
                <a:latin typeface="Calisto MT" charset="0"/>
                <a:cs typeface="Calisto MT" charset="0"/>
              </a:rPr>
              <a:t>Email: ccac_secretariat@unep.org</a:t>
            </a:r>
          </a:p>
          <a:p>
            <a:pPr algn="r" eaLnBrk="1" hangingPunct="1"/>
            <a:r>
              <a:rPr lang="en-US" b="1" dirty="0" smtClean="0">
                <a:solidFill>
                  <a:schemeClr val="bg1"/>
                </a:solidFill>
                <a:latin typeface="Calisto MT" charset="0"/>
                <a:cs typeface="Calisto MT" charset="0"/>
              </a:rPr>
              <a:t>www.ccacoalition.org</a:t>
            </a:r>
          </a:p>
          <a:p>
            <a:pPr algn="r" eaLnBrk="1" hangingPunct="1"/>
            <a:r>
              <a:rPr lang="en-US" b="1" dirty="0" smtClean="0">
                <a:solidFill>
                  <a:schemeClr val="bg1"/>
                </a:solidFill>
                <a:latin typeface="Calisto MT" charset="0"/>
                <a:cs typeface="Calisto MT" charset="0"/>
              </a:rPr>
              <a:t>Twitter: @</a:t>
            </a:r>
            <a:r>
              <a:rPr lang="en-US" b="1" dirty="0" err="1" smtClean="0">
                <a:solidFill>
                  <a:schemeClr val="bg1"/>
                </a:solidFill>
                <a:latin typeface="Calisto MT" charset="0"/>
                <a:cs typeface="Calisto MT" charset="0"/>
              </a:rPr>
              <a:t>ccacoalition</a:t>
            </a:r>
            <a:endParaRPr lang="en-US" b="1" dirty="0" smtClean="0">
              <a:solidFill>
                <a:schemeClr val="bg1"/>
              </a:solidFill>
              <a:latin typeface="Calisto MT" charset="0"/>
              <a:cs typeface="Calisto MT" charset="0"/>
            </a:endParaRPr>
          </a:p>
          <a:p>
            <a:pPr algn="r" eaLnBrk="1" hangingPunct="1"/>
            <a:endParaRPr lang="en-US" b="1" dirty="0">
              <a:solidFill>
                <a:schemeClr val="bg1"/>
              </a:solidFill>
              <a:latin typeface="Calisto MT" charset="0"/>
              <a:cs typeface="Calisto MT" charset="0"/>
            </a:endParaRPr>
          </a:p>
        </p:txBody>
      </p:sp>
      <p:sp>
        <p:nvSpPr>
          <p:cNvPr id="13316" name="TextBox 12"/>
          <p:cNvSpPr txBox="1">
            <a:spLocks noChangeArrowheads="1"/>
          </p:cNvSpPr>
          <p:nvPr/>
        </p:nvSpPr>
        <p:spPr bwMode="auto">
          <a:xfrm>
            <a:off x="-1787525" y="-1184275"/>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13317" name="TextBox 14"/>
          <p:cNvSpPr txBox="1">
            <a:spLocks noChangeArrowheads="1"/>
          </p:cNvSpPr>
          <p:nvPr/>
        </p:nvSpPr>
        <p:spPr bwMode="auto">
          <a:xfrm>
            <a:off x="12490450" y="-1454150"/>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10" name="TextBox 9"/>
          <p:cNvSpPr txBox="1">
            <a:spLocks noChangeArrowheads="1"/>
          </p:cNvSpPr>
          <p:nvPr/>
        </p:nvSpPr>
        <p:spPr bwMode="auto">
          <a:xfrm>
            <a:off x="213360" y="6178440"/>
            <a:ext cx="8153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smtClean="0">
                <a:solidFill>
                  <a:schemeClr val="bg1"/>
                </a:solidFill>
                <a:latin typeface="Calisto MT" charset="0"/>
                <a:cs typeface="Calisto MT" charset="0"/>
              </a:rPr>
              <a:t>#SLCPs #</a:t>
            </a:r>
            <a:r>
              <a:rPr lang="en-US" sz="2800" b="1" dirty="0" err="1" smtClean="0">
                <a:solidFill>
                  <a:schemeClr val="bg1"/>
                </a:solidFill>
                <a:latin typeface="Calisto MT" charset="0"/>
                <a:cs typeface="Calisto MT" charset="0"/>
              </a:rPr>
              <a:t>TimeToAct</a:t>
            </a:r>
            <a:endParaRPr lang="en-US" sz="2800" b="1" dirty="0">
              <a:solidFill>
                <a:schemeClr val="bg1"/>
              </a:solidFill>
              <a:latin typeface="Calisto MT" charset="0"/>
              <a:cs typeface="Calisto MT" charset="0"/>
            </a:endParaRPr>
          </a:p>
        </p:txBody>
      </p:sp>
      <p:sp>
        <p:nvSpPr>
          <p:cNvPr id="2" name="Slide Number Placeholder 1"/>
          <p:cNvSpPr>
            <a:spLocks noGrp="1"/>
          </p:cNvSpPr>
          <p:nvPr>
            <p:ph type="sldNum" sz="quarter" idx="12"/>
          </p:nvPr>
        </p:nvSpPr>
        <p:spPr/>
        <p:txBody>
          <a:bodyPr/>
          <a:lstStyle/>
          <a:p>
            <a:fld id="{597E8BAE-7A28-DF49-B5EE-3A96EFB82264}" type="slidenum">
              <a:rPr lang="en-US" smtClean="0"/>
              <a:pPr/>
              <a:t>22</a:t>
            </a:fld>
            <a:endParaRPr lang="en-US"/>
          </a:p>
        </p:txBody>
      </p:sp>
    </p:spTree>
    <p:extLst>
      <p:ext uri="{BB962C8B-B14F-4D97-AF65-F5344CB8AC3E}">
        <p14:creationId xmlns:p14="http://schemas.microsoft.com/office/powerpoint/2010/main" val="104280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5664200" y="261937"/>
            <a:ext cx="325275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2800" b="1" dirty="0" smtClean="0">
                <a:solidFill>
                  <a:srgbClr val="595959"/>
                </a:solidFill>
                <a:latin typeface="Arial" charset="0"/>
              </a:rPr>
              <a:t>SLCP </a:t>
            </a:r>
            <a:r>
              <a:rPr lang="en-US" sz="2800" b="1" dirty="0">
                <a:solidFill>
                  <a:srgbClr val="595959"/>
                </a:solidFill>
                <a:latin typeface="Arial" charset="0"/>
              </a:rPr>
              <a:t>Measures</a:t>
            </a:r>
          </a:p>
        </p:txBody>
      </p:sp>
      <p:sp>
        <p:nvSpPr>
          <p:cNvPr id="8195" name="Rectangle 16"/>
          <p:cNvSpPr>
            <a:spLocks noChangeArrowheads="1"/>
          </p:cNvSpPr>
          <p:nvPr/>
        </p:nvSpPr>
        <p:spPr bwMode="auto">
          <a:xfrm>
            <a:off x="3157538" y="2813050"/>
            <a:ext cx="2835275"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6213" indent="-176213" algn="ctr">
              <a:spcAft>
                <a:spcPct val="40000"/>
              </a:spcAft>
            </a:pPr>
            <a:r>
              <a:rPr lang="en-GB" sz="1600" b="1" dirty="0">
                <a:latin typeface="Arial" charset="0"/>
              </a:rPr>
              <a:t>Black carbon</a:t>
            </a:r>
          </a:p>
          <a:p>
            <a:pPr marL="176213" indent="-176213">
              <a:buFontTx/>
              <a:buChar char="•"/>
            </a:pPr>
            <a:r>
              <a:rPr lang="en-GB" sz="1600" dirty="0">
                <a:latin typeface="Arial" charset="0"/>
              </a:rPr>
              <a:t>Improve stoves (biomass to LPG/biogas, wood to pellet)</a:t>
            </a:r>
          </a:p>
          <a:p>
            <a:pPr marL="176213" indent="-176213">
              <a:buFontTx/>
              <a:buChar char="•"/>
            </a:pPr>
            <a:r>
              <a:rPr lang="en-GB" sz="1600" dirty="0">
                <a:latin typeface="Arial" charset="0"/>
              </a:rPr>
              <a:t>Upgrade brick kilns</a:t>
            </a:r>
          </a:p>
          <a:p>
            <a:pPr marL="176213" indent="-176213">
              <a:buFontTx/>
              <a:buChar char="•"/>
            </a:pPr>
            <a:r>
              <a:rPr lang="en-GB" sz="1600" dirty="0">
                <a:latin typeface="Arial" charset="0"/>
              </a:rPr>
              <a:t>Use particle filters for diesel vehicles</a:t>
            </a:r>
          </a:p>
        </p:txBody>
      </p:sp>
      <p:sp>
        <p:nvSpPr>
          <p:cNvPr id="8196" name="Rectangle 16"/>
          <p:cNvSpPr>
            <a:spLocks noChangeArrowheads="1"/>
          </p:cNvSpPr>
          <p:nvPr/>
        </p:nvSpPr>
        <p:spPr bwMode="auto">
          <a:xfrm>
            <a:off x="215900" y="2813050"/>
            <a:ext cx="2835275"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6213" indent="-176213" algn="ctr">
              <a:spcAft>
                <a:spcPct val="40000"/>
              </a:spcAft>
            </a:pPr>
            <a:r>
              <a:rPr lang="en-GB" sz="1600" b="1">
                <a:latin typeface="Arial" charset="0"/>
              </a:rPr>
              <a:t>Methane</a:t>
            </a:r>
            <a:endParaRPr lang="en-GB" sz="1600">
              <a:latin typeface="Arial" charset="0"/>
            </a:endParaRPr>
          </a:p>
          <a:p>
            <a:pPr marL="176213" indent="-176213">
              <a:buFontTx/>
              <a:buChar char="•"/>
            </a:pPr>
            <a:r>
              <a:rPr lang="en-GB" sz="1600">
                <a:latin typeface="Arial" charset="0"/>
              </a:rPr>
              <a:t>Degasification, recovery and use </a:t>
            </a:r>
          </a:p>
          <a:p>
            <a:pPr marL="176213" indent="-176213">
              <a:buFontTx/>
              <a:buChar char="•"/>
            </a:pPr>
            <a:r>
              <a:rPr lang="en-GB" sz="1600">
                <a:latin typeface="Arial" charset="0"/>
              </a:rPr>
              <a:t>Recovery from municipal waste &amp;  wastewater treatment </a:t>
            </a:r>
          </a:p>
          <a:p>
            <a:pPr marL="176213" indent="-176213">
              <a:buFontTx/>
              <a:buChar char="•"/>
            </a:pPr>
            <a:r>
              <a:rPr lang="en-US" sz="1600">
                <a:latin typeface="Arial" charset="0"/>
              </a:rPr>
              <a:t>Reduce emissions from agriculture</a:t>
            </a:r>
            <a:endParaRPr lang="en-GB" sz="1600">
              <a:latin typeface="Arial" charset="0"/>
            </a:endParaRPr>
          </a:p>
        </p:txBody>
      </p:sp>
      <p:sp>
        <p:nvSpPr>
          <p:cNvPr id="16" name="Rectangle 16"/>
          <p:cNvSpPr>
            <a:spLocks noChangeArrowheads="1"/>
          </p:cNvSpPr>
          <p:nvPr/>
        </p:nvSpPr>
        <p:spPr bwMode="auto">
          <a:xfrm>
            <a:off x="528638" y="5291138"/>
            <a:ext cx="5135562"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defRPr/>
            </a:pPr>
            <a:r>
              <a:rPr lang="en-GB" sz="1600" b="1" dirty="0">
                <a:latin typeface="Arial" charset="0"/>
              </a:rPr>
              <a:t>16 measures:</a:t>
            </a:r>
          </a:p>
          <a:p>
            <a:pPr marL="285750" indent="-285750">
              <a:buFont typeface="Wingdings" pitchFamily="2" charset="2"/>
              <a:buChar char=""/>
              <a:defRPr/>
            </a:pPr>
            <a:r>
              <a:rPr lang="en-GB" sz="1600" dirty="0">
                <a:latin typeface="Arial" charset="0"/>
                <a:sym typeface="Symbol" pitchFamily="18" charset="2"/>
              </a:rPr>
              <a:t>- 40% methane, - 80% BC </a:t>
            </a:r>
            <a:r>
              <a:rPr lang="en-GB" sz="1600" dirty="0">
                <a:latin typeface="Arial" charset="0"/>
              </a:rPr>
              <a:t>in 2030 (rel. to BAU)</a:t>
            </a:r>
          </a:p>
          <a:p>
            <a:pPr marL="285750" lvl="1" indent="-285750">
              <a:buFont typeface="Wingdings" pitchFamily="2" charset="2"/>
              <a:buChar char=""/>
              <a:defRPr/>
            </a:pPr>
            <a:r>
              <a:rPr lang="en-GB" sz="1600" dirty="0">
                <a:latin typeface="Arial" charset="0"/>
              </a:rPr>
              <a:t>No technical breakthroughs </a:t>
            </a:r>
          </a:p>
          <a:p>
            <a:pPr marL="285750" lvl="1" indent="-285750">
              <a:buFont typeface="Wingdings" pitchFamily="2" charset="2"/>
              <a:buChar char=""/>
              <a:defRPr/>
            </a:pPr>
            <a:r>
              <a:rPr lang="en-GB" sz="1600" dirty="0">
                <a:latin typeface="Arial" charset="0"/>
              </a:rPr>
              <a:t>Already implemented in many countries</a:t>
            </a:r>
          </a:p>
          <a:p>
            <a:pPr marL="285750" lvl="1" indent="-285750">
              <a:buFont typeface="Wingdings" pitchFamily="2" charset="2"/>
              <a:buChar char=""/>
              <a:defRPr/>
            </a:pPr>
            <a:r>
              <a:rPr lang="de-DE" sz="1600" dirty="0">
                <a:latin typeface="Arial" charset="0"/>
              </a:rPr>
              <a:t>Half </a:t>
            </a:r>
            <a:r>
              <a:rPr lang="de-DE" sz="1600" dirty="0" err="1">
                <a:latin typeface="Arial" charset="0"/>
              </a:rPr>
              <a:t>reductions</a:t>
            </a:r>
            <a:r>
              <a:rPr lang="de-DE" sz="1600" dirty="0">
                <a:latin typeface="Arial" charset="0"/>
              </a:rPr>
              <a:t> </a:t>
            </a:r>
            <a:r>
              <a:rPr lang="de-DE" sz="1600" dirty="0" err="1">
                <a:latin typeface="Arial" charset="0"/>
              </a:rPr>
              <a:t>at</a:t>
            </a:r>
            <a:r>
              <a:rPr lang="de-DE" sz="1600" dirty="0">
                <a:latin typeface="Arial" charset="0"/>
              </a:rPr>
              <a:t> </a:t>
            </a:r>
            <a:r>
              <a:rPr lang="de-DE" sz="1600" dirty="0" err="1">
                <a:latin typeface="Arial" charset="0"/>
              </a:rPr>
              <a:t>low</a:t>
            </a:r>
            <a:r>
              <a:rPr lang="de-DE" sz="1600" dirty="0">
                <a:latin typeface="Arial" charset="0"/>
              </a:rPr>
              <a:t> </a:t>
            </a:r>
            <a:r>
              <a:rPr lang="de-DE" sz="1600" dirty="0" err="1">
                <a:latin typeface="Arial" charset="0"/>
              </a:rPr>
              <a:t>cost</a:t>
            </a:r>
            <a:r>
              <a:rPr lang="de-DE" sz="1600" dirty="0">
                <a:latin typeface="Arial" charset="0"/>
              </a:rPr>
              <a:t> </a:t>
            </a:r>
            <a:r>
              <a:rPr lang="de-DE" sz="1600" dirty="0" err="1">
                <a:latin typeface="Arial" charset="0"/>
              </a:rPr>
              <a:t>or</a:t>
            </a:r>
            <a:r>
              <a:rPr lang="de-DE" sz="1600" dirty="0">
                <a:latin typeface="Arial" charset="0"/>
              </a:rPr>
              <a:t> </a:t>
            </a:r>
            <a:r>
              <a:rPr lang="de-DE" sz="1600" dirty="0" err="1">
                <a:latin typeface="Arial" charset="0"/>
              </a:rPr>
              <a:t>cost</a:t>
            </a:r>
            <a:r>
              <a:rPr lang="de-DE" sz="1600" dirty="0">
                <a:latin typeface="Arial" charset="0"/>
              </a:rPr>
              <a:t>-neutral</a:t>
            </a:r>
          </a:p>
          <a:p>
            <a:pPr marL="285750" lvl="1" indent="-285750">
              <a:defRPr/>
            </a:pPr>
            <a:endParaRPr lang="en-GB" sz="1600" dirty="0">
              <a:latin typeface="Arial" charset="0"/>
            </a:endParaRPr>
          </a:p>
        </p:txBody>
      </p:sp>
      <p:pic>
        <p:nvPicPr>
          <p:cNvPr id="6150" name="Picture 13"/>
          <p:cNvPicPr>
            <a:picLocks noChangeAspect="1" noChangeArrowheads="1"/>
          </p:cNvPicPr>
          <p:nvPr/>
        </p:nvPicPr>
        <p:blipFill>
          <a:blip r:embed="rId3"/>
          <a:srcRect/>
          <a:stretch>
            <a:fillRect/>
          </a:stretch>
        </p:blipFill>
        <p:spPr bwMode="auto">
          <a:xfrm>
            <a:off x="3216533" y="1289051"/>
            <a:ext cx="2280980" cy="1523999"/>
          </a:xfrm>
          <a:prstGeom prst="rect">
            <a:avLst/>
          </a:prstGeom>
          <a:noFill/>
          <a:ln w="28575">
            <a:solidFill>
              <a:schemeClr val="bg1">
                <a:lumMod val="85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6151" name="Picture 15"/>
          <p:cNvPicPr>
            <a:picLocks noChangeAspect="1" noChangeArrowheads="1"/>
          </p:cNvPicPr>
          <p:nvPr/>
        </p:nvPicPr>
        <p:blipFill>
          <a:blip r:embed="rId4"/>
          <a:srcRect/>
          <a:stretch>
            <a:fillRect/>
          </a:stretch>
        </p:blipFill>
        <p:spPr bwMode="auto">
          <a:xfrm>
            <a:off x="331928" y="1289051"/>
            <a:ext cx="2281097" cy="1524000"/>
          </a:xfrm>
          <a:prstGeom prst="rect">
            <a:avLst/>
          </a:prstGeom>
          <a:noFill/>
          <a:ln w="28575">
            <a:solidFill>
              <a:schemeClr val="bg1">
                <a:lumMod val="85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8200" name="Rectangle 18"/>
          <p:cNvSpPr>
            <a:spLocks noChangeArrowheads="1"/>
          </p:cNvSpPr>
          <p:nvPr/>
        </p:nvSpPr>
        <p:spPr bwMode="auto">
          <a:xfrm>
            <a:off x="6108700" y="2806700"/>
            <a:ext cx="2835275"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p>
            <a:pPr marL="176213" indent="-176213" algn="ctr"/>
            <a:r>
              <a:rPr lang="en-GB" sz="1600" b="1">
                <a:latin typeface="Arial" charset="0"/>
              </a:rPr>
              <a:t>HFCs</a:t>
            </a:r>
          </a:p>
          <a:p>
            <a:pPr marL="176213" indent="-176213">
              <a:buFont typeface="Arial" charset="0"/>
              <a:buChar char="•"/>
            </a:pPr>
            <a:r>
              <a:rPr lang="en-US" sz="1600">
                <a:latin typeface="Arial" charset="0"/>
              </a:rPr>
              <a:t>Non-HFC technologies for refrigeration </a:t>
            </a:r>
          </a:p>
          <a:p>
            <a:pPr marL="176213" indent="-176213">
              <a:buFont typeface="Arial" charset="0"/>
              <a:buChar char="•"/>
            </a:pPr>
            <a:r>
              <a:rPr lang="en-US" sz="1600">
                <a:latin typeface="Arial" charset="0"/>
              </a:rPr>
              <a:t>Low-GWP, high energy-efficient foam blowing technologies </a:t>
            </a:r>
          </a:p>
          <a:p>
            <a:pPr marL="176213" indent="-176213">
              <a:buFont typeface="Arial" charset="0"/>
              <a:buChar char="•"/>
            </a:pPr>
            <a:r>
              <a:rPr lang="en-US" sz="1600">
                <a:latin typeface="Arial" charset="0"/>
              </a:rPr>
              <a:t>Efficacy for cooling technologies</a:t>
            </a:r>
          </a:p>
        </p:txBody>
      </p:sp>
      <p:sp>
        <p:nvSpPr>
          <p:cNvPr id="8201" name="Rectangle 19"/>
          <p:cNvSpPr>
            <a:spLocks noChangeArrowheads="1"/>
          </p:cNvSpPr>
          <p:nvPr/>
        </p:nvSpPr>
        <p:spPr bwMode="auto">
          <a:xfrm>
            <a:off x="6108700" y="5291138"/>
            <a:ext cx="2835275"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a:lstStyle/>
          <a:p>
            <a:pPr marL="285750" indent="-285750">
              <a:buFont typeface="Wingdings" pitchFamily="2" charset="2"/>
              <a:buChar char="ü"/>
            </a:pPr>
            <a:r>
              <a:rPr lang="en-GB" sz="1600">
                <a:latin typeface="Arial" charset="0"/>
              </a:rPr>
              <a:t>No ‘one-size-fits-all’ solution</a:t>
            </a:r>
          </a:p>
          <a:p>
            <a:pPr marL="285750" indent="-285750">
              <a:buFont typeface="Wingdings" pitchFamily="2" charset="2"/>
              <a:buChar char="ü"/>
            </a:pPr>
            <a:r>
              <a:rPr lang="en-GB" sz="1600">
                <a:latin typeface="Arial" charset="0"/>
              </a:rPr>
              <a:t>Further R&amp;D for effective and affordable alternatives and relevant infrastructure</a:t>
            </a:r>
            <a:r>
              <a:rPr lang="en-GB" sz="1600" b="1">
                <a:latin typeface="Arial" charset="0"/>
              </a:rPr>
              <a:t> </a:t>
            </a:r>
            <a:endParaRPr lang="en-US" sz="1600" b="1">
              <a:latin typeface="Arial" charset="0"/>
            </a:endParaRPr>
          </a:p>
        </p:txBody>
      </p:sp>
      <p:pic>
        <p:nvPicPr>
          <p:cNvPr id="21" name="Picture 4" descr="Island Display Refrigeration"/>
          <p:cNvPicPr>
            <a:picLocks noChangeAspect="1" noChangeArrowheads="1"/>
          </p:cNvPicPr>
          <p:nvPr/>
        </p:nvPicPr>
        <p:blipFill>
          <a:blip r:embed="rId5"/>
          <a:srcRect/>
          <a:stretch>
            <a:fillRect/>
          </a:stretch>
        </p:blipFill>
        <p:spPr bwMode="auto">
          <a:xfrm>
            <a:off x="6158643" y="1289051"/>
            <a:ext cx="2267808" cy="1523999"/>
          </a:xfrm>
          <a:prstGeom prst="rect">
            <a:avLst/>
          </a:prstGeom>
          <a:noFill/>
          <a:ln w="28575">
            <a:solidFill>
              <a:schemeClr val="bg1">
                <a:lumMod val="85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22" name="Accolade ouvrante 6"/>
          <p:cNvSpPr>
            <a:spLocks/>
          </p:cNvSpPr>
          <p:nvPr/>
        </p:nvSpPr>
        <p:spPr bwMode="auto">
          <a:xfrm rot="16200000">
            <a:off x="2793206" y="2067720"/>
            <a:ext cx="606425" cy="5840412"/>
          </a:xfrm>
          <a:prstGeom prst="leftBrace">
            <a:avLst>
              <a:gd name="adj1" fmla="val 8338"/>
              <a:gd name="adj2" fmla="val 50000"/>
            </a:avLst>
          </a:prstGeom>
          <a:noFill/>
          <a:ln w="28575" algn="ctr">
            <a:solidFill>
              <a:schemeClr val="bg1">
                <a:lumMod val="8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b="1"/>
          </a:p>
        </p:txBody>
      </p:sp>
      <p:sp>
        <p:nvSpPr>
          <p:cNvPr id="23" name="Accolade ouvrante 19"/>
          <p:cNvSpPr>
            <a:spLocks/>
          </p:cNvSpPr>
          <p:nvPr/>
        </p:nvSpPr>
        <p:spPr bwMode="auto">
          <a:xfrm rot="16200000">
            <a:off x="7223125" y="3570288"/>
            <a:ext cx="606425" cy="2835275"/>
          </a:xfrm>
          <a:prstGeom prst="leftBrace">
            <a:avLst>
              <a:gd name="adj1" fmla="val 8333"/>
              <a:gd name="adj2" fmla="val 50000"/>
            </a:avLst>
          </a:prstGeom>
          <a:noFill/>
          <a:ln w="28575" algn="ctr">
            <a:solidFill>
              <a:schemeClr val="bg1">
                <a:lumMod val="85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en-US" b="1"/>
          </a:p>
        </p:txBody>
      </p:sp>
    </p:spTree>
    <p:extLst>
      <p:ext uri="{BB962C8B-B14F-4D97-AF65-F5344CB8AC3E}">
        <p14:creationId xmlns:p14="http://schemas.microsoft.com/office/powerpoint/2010/main" val="314229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220"/>
            <a:ext cx="9144000" cy="6517559"/>
          </a:xfrm>
          <a:prstGeom prst="rect">
            <a:avLst/>
          </a:prstGeom>
        </p:spPr>
      </p:pic>
    </p:spTree>
    <p:extLst>
      <p:ext uri="{BB962C8B-B14F-4D97-AF65-F5344CB8AC3E}">
        <p14:creationId xmlns:p14="http://schemas.microsoft.com/office/powerpoint/2010/main" val="190001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9649" t="28089" r="56025" b="65091"/>
          <a:stretch/>
        </p:blipFill>
        <p:spPr>
          <a:xfrm>
            <a:off x="0" y="11017"/>
            <a:ext cx="9144000" cy="6858000"/>
          </a:xfrm>
          <a:prstGeom prst="rect">
            <a:avLst/>
          </a:prstGeom>
        </p:spPr>
      </p:pic>
      <p:grpSp>
        <p:nvGrpSpPr>
          <p:cNvPr id="6" name="Group 5"/>
          <p:cNvGrpSpPr/>
          <p:nvPr/>
        </p:nvGrpSpPr>
        <p:grpSpPr>
          <a:xfrm>
            <a:off x="198304" y="94268"/>
            <a:ext cx="4639376" cy="2707227"/>
            <a:chOff x="192505" y="176406"/>
            <a:chExt cx="4350619" cy="2624545"/>
          </a:xfrm>
        </p:grpSpPr>
        <p:pic>
          <p:nvPicPr>
            <p:cNvPr id="4" name="Picture 3"/>
            <p:cNvPicPr>
              <a:picLocks noChangeAspect="1"/>
            </p:cNvPicPr>
            <p:nvPr/>
          </p:nvPicPr>
          <p:blipFill rotWithShape="1">
            <a:blip r:embed="rId3"/>
            <a:srcRect l="20000" t="28856" r="56025" b="45171"/>
            <a:stretch/>
          </p:blipFill>
          <p:spPr>
            <a:xfrm>
              <a:off x="192505" y="176406"/>
              <a:ext cx="4350619" cy="2553041"/>
            </a:xfrm>
            <a:prstGeom prst="rect">
              <a:avLst/>
            </a:prstGeom>
          </p:spPr>
        </p:pic>
        <p:pic>
          <p:nvPicPr>
            <p:cNvPr id="5" name="Picture 4"/>
            <p:cNvPicPr>
              <a:picLocks noChangeAspect="1"/>
            </p:cNvPicPr>
            <p:nvPr/>
          </p:nvPicPr>
          <p:blipFill rotWithShape="1">
            <a:blip r:embed="rId3"/>
            <a:srcRect l="29649" t="28089" r="56025" b="65091"/>
            <a:stretch/>
          </p:blipFill>
          <p:spPr>
            <a:xfrm>
              <a:off x="3856265" y="1809549"/>
              <a:ext cx="686859" cy="991402"/>
            </a:xfrm>
            <a:prstGeom prst="rect">
              <a:avLst/>
            </a:prstGeom>
          </p:spPr>
        </p:pic>
      </p:grpSp>
      <p:pic>
        <p:nvPicPr>
          <p:cNvPr id="2" name="Picture 1"/>
          <p:cNvPicPr>
            <a:picLocks noChangeAspect="1"/>
          </p:cNvPicPr>
          <p:nvPr/>
        </p:nvPicPr>
        <p:blipFill rotWithShape="1">
          <a:blip r:embed="rId4"/>
          <a:srcRect l="12497" t="23450" r="10531" b="5565"/>
          <a:stretch/>
        </p:blipFill>
        <p:spPr>
          <a:xfrm>
            <a:off x="2919279" y="2928813"/>
            <a:ext cx="6224722" cy="3901645"/>
          </a:xfrm>
          <a:prstGeom prst="rect">
            <a:avLst/>
          </a:prstGeom>
        </p:spPr>
      </p:pic>
      <p:pic>
        <p:nvPicPr>
          <p:cNvPr id="8" name="Picture 7"/>
          <p:cNvPicPr>
            <a:picLocks noChangeAspect="1"/>
          </p:cNvPicPr>
          <p:nvPr/>
        </p:nvPicPr>
        <p:blipFill rotWithShape="1">
          <a:blip r:embed="rId3"/>
          <a:srcRect l="20000" t="28856" r="70184" b="66244"/>
          <a:stretch/>
        </p:blipFill>
        <p:spPr>
          <a:xfrm>
            <a:off x="-1" y="-8750"/>
            <a:ext cx="2897827" cy="757897"/>
          </a:xfrm>
          <a:prstGeom prst="rect">
            <a:avLst/>
          </a:prstGeom>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304" y="3409533"/>
            <a:ext cx="2008677" cy="3106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395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1"/>
          <p:cNvSpPr txBox="1">
            <a:spLocks noChangeArrowheads="1"/>
          </p:cNvSpPr>
          <p:nvPr/>
        </p:nvSpPr>
        <p:spPr bwMode="auto">
          <a:xfrm>
            <a:off x="4828298" y="1576819"/>
            <a:ext cx="4392612"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GB" sz="2800" b="1" dirty="0" smtClean="0">
                <a:solidFill>
                  <a:schemeClr val="tx2">
                    <a:lumMod val="75000"/>
                  </a:schemeClr>
                </a:solidFill>
                <a:latin typeface="Arial" charset="0"/>
              </a:rPr>
              <a:t>Political leadership</a:t>
            </a:r>
          </a:p>
          <a:p>
            <a:pPr algn="r" eaLnBrk="1" hangingPunct="1"/>
            <a:r>
              <a:rPr lang="en-GB" sz="2800" b="1" dirty="0" smtClean="0">
                <a:solidFill>
                  <a:schemeClr val="tx2">
                    <a:lumMod val="75000"/>
                  </a:schemeClr>
                </a:solidFill>
                <a:latin typeface="Arial" charset="0"/>
              </a:rPr>
              <a:t>Action</a:t>
            </a:r>
            <a:r>
              <a:rPr lang="en-GB" b="1" dirty="0" smtClean="0">
                <a:solidFill>
                  <a:schemeClr val="tx2">
                    <a:lumMod val="75000"/>
                  </a:schemeClr>
                </a:solidFill>
                <a:latin typeface="Arial" charset="0"/>
              </a:rPr>
              <a:t> oriented</a:t>
            </a:r>
          </a:p>
          <a:p>
            <a:pPr algn="r" eaLnBrk="1" hangingPunct="1"/>
            <a:r>
              <a:rPr lang="en-GB" b="1" dirty="0" smtClean="0">
                <a:solidFill>
                  <a:schemeClr val="tx2">
                    <a:lumMod val="75000"/>
                  </a:schemeClr>
                </a:solidFill>
                <a:latin typeface="Arial" charset="0"/>
              </a:rPr>
              <a:t>Raise </a:t>
            </a:r>
            <a:r>
              <a:rPr lang="en-GB" sz="2400" b="1" dirty="0" smtClean="0">
                <a:solidFill>
                  <a:schemeClr val="tx2">
                    <a:lumMod val="75000"/>
                  </a:schemeClr>
                </a:solidFill>
                <a:latin typeface="Arial" charset="0"/>
              </a:rPr>
              <a:t>awareness</a:t>
            </a:r>
            <a:endParaRPr lang="en-GB" b="1" dirty="0" smtClean="0">
              <a:solidFill>
                <a:schemeClr val="tx2">
                  <a:lumMod val="75000"/>
                </a:schemeClr>
              </a:solidFill>
              <a:latin typeface="Arial" charset="0"/>
            </a:endParaRPr>
          </a:p>
          <a:p>
            <a:pPr algn="r" eaLnBrk="1" hangingPunct="1"/>
            <a:r>
              <a:rPr lang="en-GB" sz="2800" b="1" dirty="0" smtClean="0">
                <a:solidFill>
                  <a:schemeClr val="tx2">
                    <a:lumMod val="75000"/>
                  </a:schemeClr>
                </a:solidFill>
                <a:latin typeface="Arial" charset="0"/>
              </a:rPr>
              <a:t>Scale up </a:t>
            </a:r>
            <a:r>
              <a:rPr lang="en-GB" b="1" dirty="0" smtClean="0">
                <a:solidFill>
                  <a:schemeClr val="tx2">
                    <a:lumMod val="75000"/>
                  </a:schemeClr>
                </a:solidFill>
                <a:latin typeface="Arial" charset="0"/>
              </a:rPr>
              <a:t>good practice</a:t>
            </a:r>
          </a:p>
          <a:p>
            <a:pPr algn="r" eaLnBrk="1" hangingPunct="1"/>
            <a:r>
              <a:rPr lang="en-GB" b="1" dirty="0" smtClean="0">
                <a:solidFill>
                  <a:schemeClr val="tx2">
                    <a:lumMod val="75000"/>
                  </a:schemeClr>
                </a:solidFill>
                <a:latin typeface="Arial" charset="0"/>
              </a:rPr>
              <a:t>Improve </a:t>
            </a:r>
            <a:r>
              <a:rPr lang="en-GB" sz="2400" b="1" dirty="0" smtClean="0">
                <a:solidFill>
                  <a:schemeClr val="tx2">
                    <a:lumMod val="75000"/>
                  </a:schemeClr>
                </a:solidFill>
                <a:latin typeface="Arial" charset="0"/>
              </a:rPr>
              <a:t>scientific</a:t>
            </a:r>
            <a:r>
              <a:rPr lang="en-GB" b="1" dirty="0" smtClean="0">
                <a:solidFill>
                  <a:schemeClr val="tx2">
                    <a:lumMod val="75000"/>
                  </a:schemeClr>
                </a:solidFill>
                <a:latin typeface="Arial" charset="0"/>
              </a:rPr>
              <a:t> understanding</a:t>
            </a:r>
          </a:p>
          <a:p>
            <a:pPr algn="r" eaLnBrk="1" hangingPunct="1"/>
            <a:r>
              <a:rPr lang="en-GB" sz="2400" b="1" dirty="0" smtClean="0">
                <a:solidFill>
                  <a:schemeClr val="tx2">
                    <a:lumMod val="75000"/>
                  </a:schemeClr>
                </a:solidFill>
                <a:latin typeface="Arial" charset="0"/>
              </a:rPr>
              <a:t>Complementary</a:t>
            </a:r>
          </a:p>
          <a:p>
            <a:pPr algn="r" eaLnBrk="1" hangingPunct="1"/>
            <a:endParaRPr lang="en-GB" b="1" dirty="0" smtClean="0">
              <a:solidFill>
                <a:schemeClr val="tx2">
                  <a:lumMod val="75000"/>
                </a:schemeClr>
              </a:solidFill>
              <a:latin typeface="Arial" charset="0"/>
            </a:endParaRPr>
          </a:p>
          <a:p>
            <a:pPr algn="ctr" eaLnBrk="1" hangingPunct="1"/>
            <a:endParaRPr lang="en-GB" sz="2400" b="1" dirty="0">
              <a:latin typeface="Arial" charset="0"/>
            </a:endParaRPr>
          </a:p>
        </p:txBody>
      </p:sp>
      <p:pic>
        <p:nvPicPr>
          <p:cNvPr id="10" name="Picture 4" descr="HLA_Oslo_Sept2013.JPG"/>
          <p:cNvPicPr>
            <a:picLocks noChangeAspect="1"/>
          </p:cNvPicPr>
          <p:nvPr/>
        </p:nvPicPr>
        <p:blipFill>
          <a:blip r:embed="rId3"/>
          <a:srcRect/>
          <a:stretch>
            <a:fillRect/>
          </a:stretch>
        </p:blipFill>
        <p:spPr bwMode="auto">
          <a:xfrm>
            <a:off x="4288987" y="4084112"/>
            <a:ext cx="4953000" cy="3124200"/>
          </a:xfrm>
          <a:prstGeom prst="rect">
            <a:avLst/>
          </a:prstGeom>
          <a:noFill/>
          <a:ln w="9525">
            <a:noFill/>
            <a:miter lim="800000"/>
            <a:headEnd/>
            <a:tailEnd/>
          </a:ln>
        </p:spPr>
      </p:pic>
      <p:sp>
        <p:nvSpPr>
          <p:cNvPr id="11" name="Rectangle 6"/>
          <p:cNvSpPr>
            <a:spLocks noChangeArrowheads="1"/>
          </p:cNvSpPr>
          <p:nvPr/>
        </p:nvSpPr>
        <p:spPr bwMode="auto">
          <a:xfrm>
            <a:off x="270167" y="1468011"/>
            <a:ext cx="4253707" cy="5324535"/>
          </a:xfrm>
          <a:prstGeom prst="rect">
            <a:avLst/>
          </a:prstGeom>
          <a:solidFill>
            <a:srgbClr val="B9CDE5"/>
          </a:solidFill>
          <a:ln w="9525">
            <a:noFill/>
            <a:miter lim="800000"/>
            <a:headEnd/>
            <a:tailEnd/>
          </a:ln>
        </p:spPr>
        <p:txBody>
          <a:bodyPr wrap="square">
            <a:spAutoFit/>
          </a:bodyPr>
          <a:lstStyle/>
          <a:p>
            <a:pPr marL="342900" indent="-342900">
              <a:spcBef>
                <a:spcPts val="200"/>
              </a:spcBef>
              <a:spcAft>
                <a:spcPts val="200"/>
              </a:spcAft>
              <a:buFont typeface="Arial" charset="0"/>
              <a:buChar char="•"/>
            </a:pPr>
            <a:r>
              <a:rPr lang="en-GB" sz="2400" b="1" dirty="0" smtClean="0">
                <a:cs typeface="Arial"/>
              </a:rPr>
              <a:t>Voluntary, partner-led (total 100 now) “Coalition of the Working” </a:t>
            </a:r>
            <a:r>
              <a:rPr lang="en-GB" sz="2400" dirty="0" smtClean="0">
                <a:cs typeface="Arial"/>
              </a:rPr>
              <a:t>– governments, IGOs, </a:t>
            </a:r>
            <a:r>
              <a:rPr lang="en-GB" dirty="0" err="1" smtClean="0">
                <a:cs typeface="Arial"/>
              </a:rPr>
              <a:t>NGOs,private</a:t>
            </a:r>
            <a:r>
              <a:rPr lang="en-GB" dirty="0" smtClean="0">
                <a:cs typeface="Arial"/>
              </a:rPr>
              <a:t> sector</a:t>
            </a:r>
          </a:p>
          <a:p>
            <a:pPr marL="342900" indent="-342900">
              <a:spcBef>
                <a:spcPts val="200"/>
              </a:spcBef>
              <a:spcAft>
                <a:spcPts val="200"/>
              </a:spcAft>
              <a:buFont typeface="Arial" charset="0"/>
              <a:buChar char="•"/>
            </a:pPr>
            <a:r>
              <a:rPr lang="en-GB" sz="2400" b="1" dirty="0" smtClean="0">
                <a:cs typeface="Arial"/>
              </a:rPr>
              <a:t>First global effort to treat SLCPs as a collective challenge </a:t>
            </a:r>
            <a:r>
              <a:rPr lang="en-GB" dirty="0" smtClean="0">
                <a:cs typeface="Arial"/>
              </a:rPr>
              <a:t>– based on science and initiatives – catalytic </a:t>
            </a:r>
          </a:p>
          <a:p>
            <a:pPr marL="342900" indent="-342900">
              <a:spcBef>
                <a:spcPts val="200"/>
              </a:spcBef>
              <a:spcAft>
                <a:spcPts val="200"/>
              </a:spcAft>
              <a:buFont typeface="Arial" charset="0"/>
              <a:buChar char="•"/>
            </a:pPr>
            <a:r>
              <a:rPr lang="en-GB" sz="2400" b="1" dirty="0" smtClean="0">
                <a:cs typeface="Arial"/>
              </a:rPr>
              <a:t>11 transformative initiatives</a:t>
            </a:r>
            <a:r>
              <a:rPr lang="en-GB" b="1" dirty="0" smtClean="0">
                <a:cs typeface="Arial"/>
              </a:rPr>
              <a:t> </a:t>
            </a:r>
            <a:r>
              <a:rPr lang="en-GB" dirty="0" smtClean="0">
                <a:cs typeface="Arial"/>
              </a:rPr>
              <a:t>addressing measures to reduce </a:t>
            </a:r>
            <a:r>
              <a:rPr lang="en-GB" b="1" dirty="0" smtClean="0">
                <a:cs typeface="Arial"/>
              </a:rPr>
              <a:t>Black Carbon, Methane and HFCs</a:t>
            </a:r>
          </a:p>
          <a:p>
            <a:pPr marL="342900" indent="-342900">
              <a:spcBef>
                <a:spcPts val="200"/>
              </a:spcBef>
              <a:spcAft>
                <a:spcPts val="200"/>
              </a:spcAft>
              <a:buFont typeface="Arial" charset="0"/>
              <a:buChar char="•"/>
            </a:pPr>
            <a:r>
              <a:rPr lang="en-GB" sz="2400" b="1" dirty="0">
                <a:cs typeface="Arial"/>
              </a:rPr>
              <a:t>Complementary to global efforts to reduce CO2 </a:t>
            </a:r>
            <a:r>
              <a:rPr lang="en-GB" sz="1400" dirty="0">
                <a:cs typeface="Arial"/>
              </a:rPr>
              <a:t>– a</a:t>
            </a:r>
            <a:r>
              <a:rPr lang="en-GB" dirty="0">
                <a:cs typeface="Arial"/>
              </a:rPr>
              <a:t>nd to improve </a:t>
            </a:r>
            <a:r>
              <a:rPr lang="en-GB" b="1" dirty="0">
                <a:cs typeface="Arial"/>
              </a:rPr>
              <a:t>air-quality, public health and crop </a:t>
            </a:r>
            <a:r>
              <a:rPr lang="en-GB" b="1" dirty="0" smtClean="0">
                <a:cs typeface="Arial"/>
              </a:rPr>
              <a:t>yields</a:t>
            </a:r>
            <a:endParaRPr lang="en-GB" b="1" dirty="0">
              <a:cs typeface="Arial"/>
            </a:endParaRPr>
          </a:p>
        </p:txBody>
      </p:sp>
      <p:sp>
        <p:nvSpPr>
          <p:cNvPr id="2" name="TextBox 1"/>
          <p:cNvSpPr txBox="1"/>
          <p:nvPr/>
        </p:nvSpPr>
        <p:spPr>
          <a:xfrm>
            <a:off x="2667000" y="304800"/>
            <a:ext cx="6553910" cy="1066959"/>
          </a:xfrm>
          <a:prstGeom prst="rect">
            <a:avLst/>
          </a:prstGeom>
          <a:noFill/>
        </p:spPr>
        <p:txBody>
          <a:bodyPr wrap="none" rtlCol="0">
            <a:spAutoFit/>
          </a:bodyPr>
          <a:lstStyle/>
          <a:p>
            <a:pPr marL="342900" indent="-342900">
              <a:spcBef>
                <a:spcPts val="200"/>
              </a:spcBef>
              <a:spcAft>
                <a:spcPts val="200"/>
              </a:spcAft>
              <a:buFont typeface="Arial" charset="0"/>
              <a:buNone/>
            </a:pPr>
            <a:r>
              <a:rPr lang="en-GB" sz="3600" b="1" dirty="0">
                <a:latin typeface="Arial"/>
                <a:cs typeface="Arial"/>
              </a:rPr>
              <a:t>Climate &amp; Clean Air </a:t>
            </a:r>
            <a:r>
              <a:rPr lang="en-GB" sz="3600" b="1" dirty="0" smtClean="0">
                <a:latin typeface="Arial"/>
                <a:cs typeface="Arial"/>
              </a:rPr>
              <a:t>Coalition</a:t>
            </a:r>
          </a:p>
          <a:p>
            <a:pPr marL="342900" indent="-342900">
              <a:spcBef>
                <a:spcPts val="200"/>
              </a:spcBef>
              <a:spcAft>
                <a:spcPts val="200"/>
              </a:spcAft>
              <a:buFont typeface="Arial" charset="0"/>
              <a:buNone/>
            </a:pPr>
            <a:r>
              <a:rPr lang="en-GB" sz="2400" b="1" dirty="0" smtClean="0">
                <a:latin typeface="Arial"/>
                <a:cs typeface="Arial"/>
              </a:rPr>
              <a:t>To Reduce Short-Lived Climate Pollutants</a:t>
            </a:r>
            <a:endParaRPr lang="en-GB" sz="3600" b="1" dirty="0">
              <a:latin typeface="Arial"/>
              <a:cs typeface="Arial"/>
            </a:endParaRPr>
          </a:p>
        </p:txBody>
      </p:sp>
    </p:spTree>
    <p:extLst>
      <p:ext uri="{BB962C8B-B14F-4D97-AF65-F5344CB8AC3E}">
        <p14:creationId xmlns:p14="http://schemas.microsoft.com/office/powerpoint/2010/main" val="12978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252" y="1138745"/>
            <a:ext cx="8430748" cy="2677656"/>
          </a:xfrm>
          <a:prstGeom prst="rect">
            <a:avLst/>
          </a:prstGeom>
        </p:spPr>
        <p:txBody>
          <a:bodyPr wrap="square">
            <a:spAutoFit/>
          </a:bodyPr>
          <a:lstStyle/>
          <a:p>
            <a:pPr marL="284163" indent="-284163">
              <a:spcBef>
                <a:spcPct val="25000"/>
              </a:spcBef>
              <a:spcAft>
                <a:spcPct val="25000"/>
              </a:spcAft>
              <a:buSzPct val="145000"/>
              <a:buFont typeface="Wingdings" pitchFamily="2" charset="2"/>
              <a:buChar char="§"/>
            </a:pPr>
            <a:r>
              <a:rPr lang="en-GB" sz="2800" dirty="0">
                <a:latin typeface="Arial" panose="020B0604020202020204" pitchFamily="34" charset="0"/>
                <a:cs typeface="Arial" panose="020B0604020202020204" pitchFamily="34" charset="0"/>
              </a:rPr>
              <a:t>CCAC State Partners are increasing their actions to reduce </a:t>
            </a:r>
            <a:r>
              <a:rPr lang="en-GB" sz="2800" dirty="0" smtClean="0">
                <a:latin typeface="Arial" panose="020B0604020202020204" pitchFamily="34" charset="0"/>
                <a:cs typeface="Arial" panose="020B0604020202020204" pitchFamily="34" charset="0"/>
              </a:rPr>
              <a:t>SLCPs nationally</a:t>
            </a:r>
            <a:endParaRPr lang="en-GB" sz="2800" dirty="0">
              <a:latin typeface="Arial" panose="020B0604020202020204" pitchFamily="34" charset="0"/>
              <a:cs typeface="Arial" panose="020B0604020202020204" pitchFamily="34" charset="0"/>
            </a:endParaRPr>
          </a:p>
          <a:p>
            <a:pPr marL="284163" indent="-284163">
              <a:spcBef>
                <a:spcPct val="25000"/>
              </a:spcBef>
              <a:spcAft>
                <a:spcPct val="25000"/>
              </a:spcAft>
              <a:buSzPct val="145000"/>
              <a:buFont typeface="Wingdings" pitchFamily="2" charset="2"/>
              <a:buChar char="§"/>
            </a:pPr>
            <a:r>
              <a:rPr lang="en-US" sz="2800" dirty="0" smtClean="0">
                <a:latin typeface="Arial" panose="020B0604020202020204" pitchFamily="34" charset="0"/>
                <a:cs typeface="Arial" panose="020B0604020202020204" pitchFamily="34" charset="0"/>
              </a:rPr>
              <a:t>Awareness: SLCP action </a:t>
            </a:r>
            <a:r>
              <a:rPr lang="en-US" sz="2800" dirty="0">
                <a:latin typeface="Arial" panose="020B0604020202020204" pitchFamily="34" charset="0"/>
                <a:cs typeface="Arial" panose="020B0604020202020204" pitchFamily="34" charset="0"/>
              </a:rPr>
              <a:t>catalyzed in other </a:t>
            </a:r>
            <a:r>
              <a:rPr lang="en-US" sz="2800" dirty="0" smtClean="0">
                <a:latin typeface="Arial" panose="020B0604020202020204" pitchFamily="34" charset="0"/>
                <a:cs typeface="Arial" panose="020B0604020202020204" pitchFamily="34" charset="0"/>
              </a:rPr>
              <a:t>fora</a:t>
            </a:r>
            <a:endParaRPr lang="en-US" sz="2800" dirty="0">
              <a:latin typeface="Arial" panose="020B0604020202020204" pitchFamily="34" charset="0"/>
              <a:cs typeface="Arial" panose="020B0604020202020204" pitchFamily="34" charset="0"/>
            </a:endParaRPr>
          </a:p>
          <a:p>
            <a:pPr marL="284163" indent="-284163">
              <a:spcBef>
                <a:spcPct val="25000"/>
              </a:spcBef>
              <a:spcAft>
                <a:spcPct val="25000"/>
              </a:spcAft>
              <a:buSzPct val="145000"/>
              <a:buFont typeface="Wingdings" pitchFamily="2" charset="2"/>
              <a:buChar char="§"/>
            </a:pPr>
            <a:r>
              <a:rPr lang="en-US" sz="2800" dirty="0">
                <a:latin typeface="Arial" panose="020B0604020202020204" pitchFamily="34" charset="0"/>
                <a:cs typeface="Arial" panose="020B0604020202020204" pitchFamily="34" charset="0"/>
              </a:rPr>
              <a:t>Fast action through 11 initiatives – from tools to capacity building to technology </a:t>
            </a:r>
            <a:r>
              <a:rPr lang="en-US" sz="2800" b="1" dirty="0" smtClean="0">
                <a:latin typeface="Arial" panose="020B0604020202020204" pitchFamily="34" charset="0"/>
                <a:cs typeface="Arial" panose="020B0604020202020204" pitchFamily="34" charset="0"/>
              </a:rPr>
              <a:t>demonstration</a:t>
            </a:r>
            <a:endParaRPr lang="en-US" sz="2800" b="1" dirty="0">
              <a:latin typeface="Arial" panose="020B0604020202020204" pitchFamily="34" charset="0"/>
              <a:cs typeface="Arial" panose="020B0604020202020204" pitchFamily="34" charset="0"/>
            </a:endParaRPr>
          </a:p>
        </p:txBody>
      </p:sp>
      <p:grpSp>
        <p:nvGrpSpPr>
          <p:cNvPr id="3" name="Group 2"/>
          <p:cNvGrpSpPr/>
          <p:nvPr/>
        </p:nvGrpSpPr>
        <p:grpSpPr>
          <a:xfrm>
            <a:off x="1133922" y="4290602"/>
            <a:ext cx="6905624" cy="2497450"/>
            <a:chOff x="1248676" y="3853626"/>
            <a:chExt cx="5432880" cy="1936964"/>
          </a:xfrm>
        </p:grpSpPr>
        <p:pic>
          <p:nvPicPr>
            <p:cNvPr id="4" name="Image 7"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45377" t="57456" r="43329" b="-2427"/>
            <a:stretch/>
          </p:blipFill>
          <p:spPr>
            <a:xfrm>
              <a:off x="1248676" y="5072309"/>
              <a:ext cx="826258" cy="699176"/>
            </a:xfrm>
            <a:prstGeom prst="rect">
              <a:avLst/>
            </a:prstGeom>
          </p:spPr>
        </p:pic>
        <p:grpSp>
          <p:nvGrpSpPr>
            <p:cNvPr id="5" name="Group 4"/>
            <p:cNvGrpSpPr/>
            <p:nvPr/>
          </p:nvGrpSpPr>
          <p:grpSpPr>
            <a:xfrm>
              <a:off x="1266313" y="3853626"/>
              <a:ext cx="5415243" cy="1936964"/>
              <a:chOff x="311150" y="4514625"/>
              <a:chExt cx="5415243" cy="1936964"/>
            </a:xfrm>
          </p:grpSpPr>
          <p:pic>
            <p:nvPicPr>
              <p:cNvPr id="6" name="Image 18"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5519" t="6030" r="86392" b="39446"/>
              <a:stretch/>
            </p:blipFill>
            <p:spPr>
              <a:xfrm>
                <a:off x="2777100" y="4535334"/>
                <a:ext cx="597291" cy="855627"/>
              </a:xfrm>
              <a:prstGeom prst="rect">
                <a:avLst/>
              </a:prstGeom>
            </p:spPr>
          </p:pic>
          <p:pic>
            <p:nvPicPr>
              <p:cNvPr id="7" name="Image 19"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78769" t="6030" r="11959" b="39446"/>
              <a:stretch/>
            </p:blipFill>
            <p:spPr>
              <a:xfrm>
                <a:off x="1958147" y="5562600"/>
                <a:ext cx="711316" cy="888989"/>
              </a:xfrm>
              <a:prstGeom prst="rect">
                <a:avLst/>
              </a:prstGeom>
            </p:spPr>
          </p:pic>
          <p:pic>
            <p:nvPicPr>
              <p:cNvPr id="8" name="Image 21"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45154" t="6030" r="46605" b="42174"/>
              <a:stretch/>
            </p:blipFill>
            <p:spPr>
              <a:xfrm>
                <a:off x="3475258" y="4552709"/>
                <a:ext cx="608446" cy="812820"/>
              </a:xfrm>
              <a:prstGeom prst="rect">
                <a:avLst/>
              </a:prstGeom>
            </p:spPr>
          </p:pic>
          <p:pic>
            <p:nvPicPr>
              <p:cNvPr id="9" name="Image 22"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87649" t="6030" r="3316" b="39446"/>
              <a:stretch/>
            </p:blipFill>
            <p:spPr>
              <a:xfrm>
                <a:off x="1133342" y="5544319"/>
                <a:ext cx="693116" cy="888989"/>
              </a:xfrm>
              <a:prstGeom prst="rect">
                <a:avLst/>
              </a:prstGeom>
            </p:spPr>
          </p:pic>
          <p:pic>
            <p:nvPicPr>
              <p:cNvPr id="10" name="Image 19"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67828" t="6030" r="22339" b="39446"/>
              <a:stretch/>
            </p:blipFill>
            <p:spPr>
              <a:xfrm>
                <a:off x="311150" y="4514625"/>
                <a:ext cx="754381" cy="888989"/>
              </a:xfrm>
              <a:prstGeom prst="rect">
                <a:avLst/>
              </a:prstGeom>
            </p:spPr>
          </p:pic>
          <p:pic>
            <p:nvPicPr>
              <p:cNvPr id="11" name="Image 19"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56132" t="6030" r="34413" b="39446"/>
              <a:stretch/>
            </p:blipFill>
            <p:spPr>
              <a:xfrm>
                <a:off x="1958147" y="4514625"/>
                <a:ext cx="725362" cy="888989"/>
              </a:xfrm>
              <a:prstGeom prst="rect">
                <a:avLst/>
              </a:prstGeom>
            </p:spPr>
          </p:pic>
          <p:pic>
            <p:nvPicPr>
              <p:cNvPr id="12" name="Image 21"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33037" t="6030" r="55227" b="42174"/>
              <a:stretch/>
            </p:blipFill>
            <p:spPr>
              <a:xfrm>
                <a:off x="998025" y="4552709"/>
                <a:ext cx="866531" cy="812820"/>
              </a:xfrm>
              <a:prstGeom prst="rect">
                <a:avLst/>
              </a:prstGeom>
            </p:spPr>
          </p:pic>
          <p:pic>
            <p:nvPicPr>
              <p:cNvPr id="13" name="Image 18" descr="Capture d’écran 2014-10-15 à 10.44.51.png"/>
              <p:cNvPicPr>
                <a:picLocks noChangeAspect="1"/>
              </p:cNvPicPr>
              <p:nvPr/>
            </p:nvPicPr>
            <p:blipFill rotWithShape="1">
              <a:blip r:embed="rId2">
                <a:extLst>
                  <a:ext uri="{28A0092B-C50C-407E-A947-70E740481C1C}">
                    <a14:useLocalDpi xmlns:a14="http://schemas.microsoft.com/office/drawing/2010/main" val="0"/>
                  </a:ext>
                </a:extLst>
              </a:blip>
              <a:srcRect l="14485" t="6030" r="64806" b="39446"/>
              <a:stretch/>
            </p:blipFill>
            <p:spPr>
              <a:xfrm>
                <a:off x="4197351" y="4552709"/>
                <a:ext cx="1529042" cy="855627"/>
              </a:xfrm>
              <a:prstGeom prst="rect">
                <a:avLst/>
              </a:prstGeom>
            </p:spPr>
          </p:pic>
          <p:sp>
            <p:nvSpPr>
              <p:cNvPr id="14" name="Rectangle 13"/>
              <p:cNvSpPr/>
              <p:nvPr/>
            </p:nvSpPr>
            <p:spPr bwMode="auto">
              <a:xfrm>
                <a:off x="2727044" y="5733308"/>
                <a:ext cx="800100" cy="6737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effectLst/>
                    <a:latin typeface="Arial Narrow" panose="020B0606020202030204" pitchFamily="34" charset="0"/>
                  </a:rPr>
                  <a:t>Urban Health</a:t>
                </a:r>
              </a:p>
            </p:txBody>
          </p:sp>
        </p:grpSp>
      </p:grpSp>
      <p:sp>
        <p:nvSpPr>
          <p:cNvPr id="15" name="TextBox 14"/>
          <p:cNvSpPr txBox="1"/>
          <p:nvPr/>
        </p:nvSpPr>
        <p:spPr>
          <a:xfrm>
            <a:off x="5244125" y="304800"/>
            <a:ext cx="3621504" cy="646331"/>
          </a:xfrm>
          <a:prstGeom prst="rect">
            <a:avLst/>
          </a:prstGeom>
          <a:noFill/>
        </p:spPr>
        <p:txBody>
          <a:bodyPr wrap="none" rtlCol="0">
            <a:spAutoFit/>
          </a:bodyPr>
          <a:lstStyle/>
          <a:p>
            <a:r>
              <a:rPr lang="en-US" sz="3600" b="1" dirty="0" smtClean="0">
                <a:solidFill>
                  <a:schemeClr val="tx2">
                    <a:lumMod val="75000"/>
                  </a:schemeClr>
                </a:solidFill>
                <a:latin typeface="Arial" panose="020B0604020202020204" pitchFamily="34" charset="0"/>
                <a:cs typeface="Arial" panose="020B0604020202020204" pitchFamily="34" charset="0"/>
              </a:rPr>
              <a:t>PROGRESSING</a:t>
            </a:r>
            <a:endParaRPr lang="en-US" sz="36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15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057072" y="860231"/>
            <a:ext cx="80772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dirty="0" smtClean="0">
                <a:latin typeface="Arial" charset="0"/>
              </a:rPr>
              <a:t>Progress in global policy &amp; SLCPs</a:t>
            </a:r>
            <a:endParaRPr lang="en-US" sz="3200" b="1" dirty="0">
              <a:latin typeface="Arial" charset="0"/>
            </a:endParaRPr>
          </a:p>
        </p:txBody>
      </p:sp>
      <p:grpSp>
        <p:nvGrpSpPr>
          <p:cNvPr id="11" name="Group 10"/>
          <p:cNvGrpSpPr/>
          <p:nvPr/>
        </p:nvGrpSpPr>
        <p:grpSpPr>
          <a:xfrm>
            <a:off x="0" y="2057400"/>
            <a:ext cx="4572000" cy="2057399"/>
            <a:chOff x="152400" y="2743199"/>
            <a:chExt cx="5257800" cy="2362683"/>
          </a:xfrm>
        </p:grpSpPr>
        <p:pic>
          <p:nvPicPr>
            <p:cNvPr id="2" name="Picture 1" descr="unea_plenary_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743199"/>
              <a:ext cx="5257800" cy="2362683"/>
            </a:xfrm>
            <a:prstGeom prst="rect">
              <a:avLst/>
            </a:prstGeom>
          </p:spPr>
        </p:pic>
        <p:sp>
          <p:nvSpPr>
            <p:cNvPr id="5" name="TextBox 4"/>
            <p:cNvSpPr txBox="1"/>
            <p:nvPr/>
          </p:nvSpPr>
          <p:spPr>
            <a:xfrm>
              <a:off x="327660" y="3200400"/>
              <a:ext cx="2971800" cy="1519815"/>
            </a:xfrm>
            <a:prstGeom prst="rect">
              <a:avLst/>
            </a:prstGeom>
            <a:solidFill>
              <a:schemeClr val="tx1">
                <a:lumMod val="65000"/>
                <a:lumOff val="35000"/>
                <a:alpha val="61000"/>
              </a:schemeClr>
            </a:solidFill>
          </p:spPr>
          <p:txBody>
            <a:bodyPr wrap="square" rtlCol="0">
              <a:spAutoFit/>
            </a:bodyPr>
            <a:lstStyle/>
            <a:p>
              <a:pPr>
                <a:spcAft>
                  <a:spcPts val="600"/>
                </a:spcAft>
              </a:pPr>
              <a:r>
                <a:rPr lang="en-GB" sz="1600" dirty="0">
                  <a:solidFill>
                    <a:srgbClr val="FFFFFF"/>
                  </a:solidFill>
                </a:rPr>
                <a:t>The first </a:t>
              </a:r>
              <a:r>
                <a:rPr lang="en-GB" sz="1600" b="1" dirty="0">
                  <a:solidFill>
                    <a:srgbClr val="FFFFFF"/>
                  </a:solidFill>
                </a:rPr>
                <a:t>UN Environment Assembly </a:t>
              </a:r>
              <a:r>
                <a:rPr lang="en-GB" sz="1600" dirty="0">
                  <a:solidFill>
                    <a:srgbClr val="FFFFFF"/>
                  </a:solidFill>
                </a:rPr>
                <a:t>approved a resolution on ‘Strengthening the role of UNEP in promoting air quality</a:t>
              </a:r>
              <a:r>
                <a:rPr lang="en-GB" sz="1600" dirty="0" smtClean="0">
                  <a:solidFill>
                    <a:srgbClr val="FFFFFF"/>
                  </a:solidFill>
                </a:rPr>
                <a:t>’.</a:t>
              </a:r>
              <a:endParaRPr lang="en-GB" sz="1600" dirty="0">
                <a:solidFill>
                  <a:srgbClr val="FFFFFF"/>
                </a:solidFill>
              </a:endParaRPr>
            </a:p>
          </p:txBody>
        </p:sp>
      </p:grpSp>
      <p:pic>
        <p:nvPicPr>
          <p:cNvPr id="20" name="Picture 19" descr="world-ban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5791200"/>
            <a:ext cx="1219200" cy="914400"/>
          </a:xfrm>
          <a:prstGeom prst="rect">
            <a:avLst/>
          </a:prstGeom>
        </p:spPr>
      </p:pic>
      <p:grpSp>
        <p:nvGrpSpPr>
          <p:cNvPr id="10" name="Group 9"/>
          <p:cNvGrpSpPr/>
          <p:nvPr/>
        </p:nvGrpSpPr>
        <p:grpSpPr>
          <a:xfrm>
            <a:off x="5181600" y="1981200"/>
            <a:ext cx="3371269" cy="1361420"/>
            <a:chOff x="6858000" y="2718376"/>
            <a:chExt cx="3371269" cy="1361420"/>
          </a:xfrm>
        </p:grpSpPr>
        <p:pic>
          <p:nvPicPr>
            <p:cNvPr id="4" name="Picture 3" descr="GEF_EO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2718376"/>
              <a:ext cx="3200400" cy="984738"/>
            </a:xfrm>
            <a:prstGeom prst="rect">
              <a:avLst/>
            </a:prstGeom>
          </p:spPr>
        </p:pic>
        <p:sp>
          <p:nvSpPr>
            <p:cNvPr id="7" name="TextBox 6"/>
            <p:cNvSpPr txBox="1"/>
            <p:nvPr/>
          </p:nvSpPr>
          <p:spPr>
            <a:xfrm>
              <a:off x="7714669" y="3556576"/>
              <a:ext cx="2514600" cy="523220"/>
            </a:xfrm>
            <a:prstGeom prst="rect">
              <a:avLst/>
            </a:prstGeom>
            <a:noFill/>
          </p:spPr>
          <p:txBody>
            <a:bodyPr wrap="square" rtlCol="0">
              <a:spAutoFit/>
            </a:bodyPr>
            <a:lstStyle/>
            <a:p>
              <a:pPr>
                <a:spcAft>
                  <a:spcPts val="600"/>
                </a:spcAft>
              </a:pPr>
              <a:r>
                <a:rPr lang="en-US" sz="1400" dirty="0"/>
                <a:t>now finances projects that address many SLCPs</a:t>
              </a:r>
            </a:p>
          </p:txBody>
        </p:sp>
      </p:grpSp>
      <p:grpSp>
        <p:nvGrpSpPr>
          <p:cNvPr id="18" name="Group 17"/>
          <p:cNvGrpSpPr/>
          <p:nvPr/>
        </p:nvGrpSpPr>
        <p:grpSpPr>
          <a:xfrm>
            <a:off x="76200" y="4676988"/>
            <a:ext cx="2209800" cy="1723812"/>
            <a:chOff x="152400" y="4953000"/>
            <a:chExt cx="2514600" cy="1895580"/>
          </a:xfrm>
        </p:grpSpPr>
        <p:pic>
          <p:nvPicPr>
            <p:cNvPr id="16" name="Picture 15" descr="Climate-Summit_English_RGB-1024x58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953000"/>
              <a:ext cx="2514600" cy="1429197"/>
            </a:xfrm>
            <a:prstGeom prst="rect">
              <a:avLst/>
            </a:prstGeom>
          </p:spPr>
        </p:pic>
        <p:sp>
          <p:nvSpPr>
            <p:cNvPr id="17" name="Rectangle 16"/>
            <p:cNvSpPr/>
            <p:nvPr/>
          </p:nvSpPr>
          <p:spPr>
            <a:xfrm>
              <a:off x="152400" y="6273224"/>
              <a:ext cx="2427890" cy="575356"/>
            </a:xfrm>
            <a:prstGeom prst="rect">
              <a:avLst/>
            </a:prstGeom>
          </p:spPr>
          <p:txBody>
            <a:bodyPr wrap="square">
              <a:spAutoFit/>
            </a:bodyPr>
            <a:lstStyle/>
            <a:p>
              <a:pPr>
                <a:spcAft>
                  <a:spcPts val="600"/>
                </a:spcAft>
              </a:pPr>
              <a:r>
                <a:rPr lang="en-US" sz="1400" dirty="0"/>
                <a:t>SLCPs as a priority under the ‘Industry’ action area</a:t>
              </a:r>
            </a:p>
          </p:txBody>
        </p:sp>
      </p:grpSp>
      <p:sp>
        <p:nvSpPr>
          <p:cNvPr id="22" name="TextBox 21"/>
          <p:cNvSpPr txBox="1"/>
          <p:nvPr/>
        </p:nvSpPr>
        <p:spPr>
          <a:xfrm>
            <a:off x="6705600" y="5791200"/>
            <a:ext cx="2514600" cy="954107"/>
          </a:xfrm>
          <a:prstGeom prst="rect">
            <a:avLst/>
          </a:prstGeom>
          <a:noFill/>
        </p:spPr>
        <p:txBody>
          <a:bodyPr wrap="square" rtlCol="0">
            <a:spAutoFit/>
          </a:bodyPr>
          <a:lstStyle/>
          <a:p>
            <a:r>
              <a:rPr lang="en-US" sz="1400" dirty="0"/>
              <a:t>$60 million funding pledged for methane reduction projects under the World </a:t>
            </a:r>
            <a:r>
              <a:rPr lang="en-US" sz="1400" dirty="0" smtClean="0"/>
              <a:t>Bank</a:t>
            </a:r>
          </a:p>
          <a:p>
            <a:r>
              <a:rPr lang="en-US" sz="1400" b="1" dirty="0" smtClean="0"/>
              <a:t>Methane </a:t>
            </a:r>
            <a:r>
              <a:rPr lang="en-US" sz="1400" b="1" dirty="0"/>
              <a:t>Pilot Auction Facility</a:t>
            </a:r>
          </a:p>
        </p:txBody>
      </p:sp>
      <p:grpSp>
        <p:nvGrpSpPr>
          <p:cNvPr id="13" name="Group 12"/>
          <p:cNvGrpSpPr/>
          <p:nvPr/>
        </p:nvGrpSpPr>
        <p:grpSpPr>
          <a:xfrm>
            <a:off x="5943600" y="3429000"/>
            <a:ext cx="3200400" cy="2209800"/>
            <a:chOff x="1828800" y="4495800"/>
            <a:chExt cx="3543950" cy="2362200"/>
          </a:xfrm>
        </p:grpSpPr>
        <p:pic>
          <p:nvPicPr>
            <p:cNvPr id="12" name="Picture 11" descr="boats-in-port-uumannaq-greenland_0c43-2729x1819px.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800" y="4495800"/>
              <a:ext cx="3543950" cy="2362200"/>
            </a:xfrm>
            <a:prstGeom prst="rect">
              <a:avLst/>
            </a:prstGeom>
          </p:spPr>
        </p:pic>
        <p:sp>
          <p:nvSpPr>
            <p:cNvPr id="14" name="TextBox 13"/>
            <p:cNvSpPr txBox="1"/>
            <p:nvPr/>
          </p:nvSpPr>
          <p:spPr>
            <a:xfrm>
              <a:off x="2166319" y="4800599"/>
              <a:ext cx="3002057" cy="1019907"/>
            </a:xfrm>
            <a:prstGeom prst="rect">
              <a:avLst/>
            </a:prstGeom>
            <a:solidFill>
              <a:schemeClr val="accent6">
                <a:lumMod val="60000"/>
                <a:lumOff val="40000"/>
                <a:alpha val="61000"/>
              </a:schemeClr>
            </a:solidFill>
          </p:spPr>
          <p:txBody>
            <a:bodyPr wrap="square" rtlCol="0">
              <a:spAutoFit/>
            </a:bodyPr>
            <a:lstStyle/>
            <a:p>
              <a:pPr>
                <a:spcAft>
                  <a:spcPts val="600"/>
                </a:spcAft>
              </a:pPr>
              <a:r>
                <a:rPr lang="en-GB" sz="1400" dirty="0">
                  <a:solidFill>
                    <a:schemeClr val="tx1">
                      <a:lumMod val="65000"/>
                      <a:lumOff val="35000"/>
                    </a:schemeClr>
                  </a:solidFill>
                </a:rPr>
                <a:t>The Nordic Environment Finance Corporation helps financing </a:t>
              </a:r>
              <a:r>
                <a:rPr lang="en-GB" sz="1400" b="1" dirty="0">
                  <a:solidFill>
                    <a:schemeClr val="tx1">
                      <a:lumMod val="65000"/>
                      <a:lumOff val="35000"/>
                    </a:schemeClr>
                  </a:solidFill>
                </a:rPr>
                <a:t>Arctic Council </a:t>
              </a:r>
              <a:r>
                <a:rPr lang="en-GB" sz="1400" dirty="0">
                  <a:solidFill>
                    <a:schemeClr val="tx1">
                      <a:lumMod val="65000"/>
                      <a:lumOff val="35000"/>
                    </a:schemeClr>
                  </a:solidFill>
                </a:rPr>
                <a:t>Projects on pollution prevention &amp; </a:t>
              </a:r>
              <a:r>
                <a:rPr lang="en-GB" sz="1400" dirty="0" smtClean="0">
                  <a:solidFill>
                    <a:schemeClr val="tx1">
                      <a:lumMod val="65000"/>
                      <a:lumOff val="35000"/>
                    </a:schemeClr>
                  </a:solidFill>
                </a:rPr>
                <a:t>abatement.</a:t>
              </a:r>
              <a:endParaRPr lang="en-US" sz="1400" dirty="0">
                <a:solidFill>
                  <a:schemeClr val="tx1">
                    <a:lumMod val="65000"/>
                    <a:lumOff val="35000"/>
                  </a:schemeClr>
                </a:solidFill>
              </a:endParaRPr>
            </a:p>
          </p:txBody>
        </p:sp>
      </p:grpSp>
      <p:grpSp>
        <p:nvGrpSpPr>
          <p:cNvPr id="6" name="Group 5"/>
          <p:cNvGrpSpPr/>
          <p:nvPr/>
        </p:nvGrpSpPr>
        <p:grpSpPr>
          <a:xfrm>
            <a:off x="2438400" y="4953000"/>
            <a:ext cx="2971802" cy="1905000"/>
            <a:chOff x="2514600" y="4497030"/>
            <a:chExt cx="3657602" cy="2300748"/>
          </a:xfrm>
        </p:grpSpPr>
        <p:pic>
          <p:nvPicPr>
            <p:cNvPr id="3" name="Picture 2" descr="Chan_WHA-620x39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4600" y="4497030"/>
              <a:ext cx="3657600" cy="2300748"/>
            </a:xfrm>
            <a:prstGeom prst="rect">
              <a:avLst/>
            </a:prstGeom>
          </p:spPr>
        </p:pic>
        <p:sp>
          <p:nvSpPr>
            <p:cNvPr id="9" name="TextBox 8"/>
            <p:cNvSpPr txBox="1"/>
            <p:nvPr/>
          </p:nvSpPr>
          <p:spPr>
            <a:xfrm>
              <a:off x="4390295" y="4800600"/>
              <a:ext cx="1781907" cy="1932916"/>
            </a:xfrm>
            <a:prstGeom prst="rect">
              <a:avLst/>
            </a:prstGeom>
            <a:solidFill>
              <a:schemeClr val="tx2">
                <a:lumMod val="60000"/>
                <a:lumOff val="40000"/>
                <a:alpha val="61000"/>
              </a:schemeClr>
            </a:solidFill>
          </p:spPr>
          <p:txBody>
            <a:bodyPr wrap="square" rtlCol="0">
              <a:spAutoFit/>
            </a:bodyPr>
            <a:lstStyle/>
            <a:p>
              <a:pPr>
                <a:spcAft>
                  <a:spcPts val="600"/>
                </a:spcAft>
              </a:pPr>
              <a:r>
                <a:rPr lang="en-US" sz="1400" b="1" dirty="0">
                  <a:solidFill>
                    <a:srgbClr val="FFFFFF"/>
                  </a:solidFill>
                  <a:cs typeface="Arial" pitchFamily="34" charset="0"/>
                </a:rPr>
                <a:t>The 66th World Health Assembly </a:t>
              </a:r>
              <a:r>
                <a:rPr lang="en-US" sz="1400" dirty="0">
                  <a:solidFill>
                    <a:srgbClr val="FFFFFF"/>
                  </a:solidFill>
                  <a:cs typeface="Arial" pitchFamily="34" charset="0"/>
                </a:rPr>
                <a:t>recognized the linkage between climate, air pollution and </a:t>
              </a:r>
              <a:r>
                <a:rPr lang="en-US" sz="1400" dirty="0" smtClean="0">
                  <a:solidFill>
                    <a:srgbClr val="FFFFFF"/>
                  </a:solidFill>
                  <a:cs typeface="Arial" pitchFamily="34" charset="0"/>
                </a:rPr>
                <a:t>health.</a:t>
              </a:r>
              <a:endParaRPr lang="en-US" sz="1400" dirty="0">
                <a:solidFill>
                  <a:srgbClr val="FFFFFF"/>
                </a:solidFill>
                <a:cs typeface="Arial" pitchFamily="34" charset="0"/>
              </a:endParaRPr>
            </a:p>
          </p:txBody>
        </p:sp>
      </p:grpSp>
      <p:grpSp>
        <p:nvGrpSpPr>
          <p:cNvPr id="23" name="Group 22"/>
          <p:cNvGrpSpPr/>
          <p:nvPr/>
        </p:nvGrpSpPr>
        <p:grpSpPr>
          <a:xfrm>
            <a:off x="2362200" y="3657600"/>
            <a:ext cx="3488844" cy="1295400"/>
            <a:chOff x="3673377" y="3048000"/>
            <a:chExt cx="3488844" cy="1295400"/>
          </a:xfrm>
        </p:grpSpPr>
        <p:pic>
          <p:nvPicPr>
            <p:cNvPr id="21" name="Picture 20" descr="unfccc_logo.jpg"/>
            <p:cNvPicPr>
              <a:picLocks noChangeAspect="1"/>
            </p:cNvPicPr>
            <p:nvPr/>
          </p:nvPicPr>
          <p:blipFill rotWithShape="1">
            <a:blip r:embed="rId9">
              <a:extLst>
                <a:ext uri="{28A0092B-C50C-407E-A947-70E740481C1C}">
                  <a14:useLocalDpi xmlns:a14="http://schemas.microsoft.com/office/drawing/2010/main" val="0"/>
                </a:ext>
              </a:extLst>
            </a:blip>
            <a:srcRect t="5555"/>
            <a:stretch/>
          </p:blipFill>
          <p:spPr>
            <a:xfrm>
              <a:off x="3673377" y="3048000"/>
              <a:ext cx="1432023" cy="1295400"/>
            </a:xfrm>
            <a:prstGeom prst="rect">
              <a:avLst/>
            </a:prstGeom>
          </p:spPr>
        </p:pic>
        <p:sp>
          <p:nvSpPr>
            <p:cNvPr id="24" name="TextBox 23"/>
            <p:cNvSpPr txBox="1"/>
            <p:nvPr/>
          </p:nvSpPr>
          <p:spPr>
            <a:xfrm>
              <a:off x="5028621" y="3180545"/>
              <a:ext cx="2133600" cy="954107"/>
            </a:xfrm>
            <a:prstGeom prst="rect">
              <a:avLst/>
            </a:prstGeom>
            <a:solidFill>
              <a:schemeClr val="bg1"/>
            </a:solidFill>
          </p:spPr>
          <p:txBody>
            <a:bodyPr wrap="square" rtlCol="0">
              <a:spAutoFit/>
            </a:bodyPr>
            <a:lstStyle/>
            <a:p>
              <a:pPr lvl="0"/>
              <a:r>
                <a:rPr lang="en-GB" sz="1400" dirty="0" smtClean="0"/>
                <a:t>Non-CO</a:t>
              </a:r>
              <a:r>
                <a:rPr lang="en-GB" sz="1400" baseline="-25000" dirty="0" smtClean="0"/>
                <a:t>2 </a:t>
              </a:r>
              <a:r>
                <a:rPr lang="en-GB" sz="1400" dirty="0"/>
                <a:t>gases </a:t>
              </a:r>
              <a:r>
                <a:rPr lang="en-GB" sz="1400" dirty="0" smtClean="0"/>
                <a:t>at TEM under </a:t>
              </a:r>
              <a:r>
                <a:rPr lang="en-GB" sz="1400" dirty="0"/>
                <a:t>workstream 2, </a:t>
              </a:r>
              <a:r>
                <a:rPr lang="en-GB" sz="1400" dirty="0" smtClean="0"/>
                <a:t> </a:t>
              </a:r>
              <a:r>
                <a:rPr lang="en-GB" sz="1400" dirty="0"/>
                <a:t>CCAC </a:t>
              </a:r>
              <a:r>
                <a:rPr lang="en-GB" sz="1400" dirty="0" smtClean="0"/>
                <a:t>invited  </a:t>
              </a:r>
            </a:p>
            <a:p>
              <a:pPr lvl="0"/>
              <a:r>
                <a:rPr lang="en-GB" sz="1400" dirty="0" smtClean="0"/>
                <a:t>October </a:t>
              </a:r>
              <a:r>
                <a:rPr lang="en-GB" sz="1400" dirty="0"/>
                <a:t>2014 in Bonn</a:t>
              </a:r>
            </a:p>
          </p:txBody>
        </p:sp>
      </p:grpSp>
      <p:pic>
        <p:nvPicPr>
          <p:cNvPr id="25" name="Picture 6" descr="UNEP_white"/>
          <p:cNvPicPr>
            <a:picLocks noChangeAspect="1" noChangeArrowheads="1"/>
          </p:cNvPicPr>
          <p:nvPr/>
        </p:nvPicPr>
        <p:blipFill>
          <a:blip r:embed="rId10"/>
          <a:srcRect/>
          <a:stretch>
            <a:fillRect/>
          </a:stretch>
        </p:blipFill>
        <p:spPr bwMode="auto">
          <a:xfrm>
            <a:off x="2109416" y="1709757"/>
            <a:ext cx="2674828" cy="2590029"/>
          </a:xfrm>
          <a:prstGeom prst="rect">
            <a:avLst/>
          </a:prstGeom>
          <a:noFill/>
          <a:ln w="9525">
            <a:noFill/>
            <a:miter lim="800000"/>
            <a:headEnd/>
            <a:tailEnd/>
          </a:ln>
        </p:spPr>
      </p:pic>
    </p:spTree>
    <p:extLst>
      <p:ext uri="{BB962C8B-B14F-4D97-AF65-F5344CB8AC3E}">
        <p14:creationId xmlns:p14="http://schemas.microsoft.com/office/powerpoint/2010/main" val="2055752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ES" sz="3600" dirty="0" err="1" smtClean="0">
                <a:solidFill>
                  <a:srgbClr val="1F497D"/>
                </a:solidFill>
              </a:rPr>
              <a:t>Example</a:t>
            </a:r>
            <a:r>
              <a:rPr lang="es-ES" sz="3600" dirty="0" smtClean="0">
                <a:solidFill>
                  <a:srgbClr val="1F497D"/>
                </a:solidFill>
              </a:rPr>
              <a:t>: Chile </a:t>
            </a:r>
            <a:r>
              <a:rPr lang="es-ES" sz="3600" dirty="0" err="1" smtClean="0">
                <a:solidFill>
                  <a:srgbClr val="1F497D"/>
                </a:solidFill>
              </a:rPr>
              <a:t>is</a:t>
            </a:r>
            <a:r>
              <a:rPr lang="es-ES" sz="3600" dirty="0" smtClean="0">
                <a:solidFill>
                  <a:srgbClr val="1F497D"/>
                </a:solidFill>
              </a:rPr>
              <a:t> </a:t>
            </a:r>
            <a:r>
              <a:rPr lang="es-ES" sz="3600" dirty="0" err="1" smtClean="0">
                <a:solidFill>
                  <a:srgbClr val="1F497D"/>
                </a:solidFill>
              </a:rPr>
              <a:t>acting</a:t>
            </a:r>
            <a:r>
              <a:rPr lang="es-ES" sz="3600" dirty="0">
                <a:solidFill>
                  <a:srgbClr val="1F497D"/>
                </a:solidFill>
              </a:rPr>
              <a:t> </a:t>
            </a:r>
            <a:r>
              <a:rPr lang="es-ES" sz="3600" dirty="0" err="1" smtClean="0">
                <a:solidFill>
                  <a:srgbClr val="1F497D"/>
                </a:solidFill>
              </a:rPr>
              <a:t>on</a:t>
            </a:r>
            <a:r>
              <a:rPr lang="es-ES" sz="3600" dirty="0" smtClean="0">
                <a:solidFill>
                  <a:srgbClr val="1F497D"/>
                </a:solidFill>
              </a:rPr>
              <a:t> CO</a:t>
            </a:r>
            <a:r>
              <a:rPr lang="es-ES" sz="3600" baseline="-25000" dirty="0" smtClean="0">
                <a:solidFill>
                  <a:srgbClr val="1F497D"/>
                </a:solidFill>
              </a:rPr>
              <a:t>2</a:t>
            </a:r>
            <a:r>
              <a:rPr lang="es-ES" sz="3600" dirty="0" smtClean="0">
                <a:solidFill>
                  <a:srgbClr val="1F497D"/>
                </a:solidFill>
              </a:rPr>
              <a:t> </a:t>
            </a:r>
            <a:r>
              <a:rPr lang="es-ES" sz="3600" dirty="0">
                <a:solidFill>
                  <a:srgbClr val="1F497D"/>
                </a:solidFill>
              </a:rPr>
              <a:t>&amp;</a:t>
            </a:r>
            <a:r>
              <a:rPr lang="es-ES" sz="3600" dirty="0" smtClean="0">
                <a:solidFill>
                  <a:srgbClr val="1F497D"/>
                </a:solidFill>
              </a:rPr>
              <a:t> SLCP – </a:t>
            </a:r>
            <a:r>
              <a:rPr lang="es-ES" sz="3600" dirty="0" err="1" smtClean="0">
                <a:solidFill>
                  <a:srgbClr val="1F497D"/>
                </a:solidFill>
              </a:rPr>
              <a:t>climate</a:t>
            </a:r>
            <a:r>
              <a:rPr lang="es-ES" sz="3600" dirty="0" smtClean="0">
                <a:solidFill>
                  <a:srgbClr val="1F497D"/>
                </a:solidFill>
              </a:rPr>
              <a:t> &amp; </a:t>
            </a:r>
            <a:r>
              <a:rPr lang="es-ES" sz="3600" dirty="0" err="1" smtClean="0">
                <a:solidFill>
                  <a:srgbClr val="1F497D"/>
                </a:solidFill>
              </a:rPr>
              <a:t>airquality</a:t>
            </a:r>
            <a:endParaRPr lang="es-ES" sz="3600" dirty="0">
              <a:solidFill>
                <a:srgbClr val="1F497D"/>
              </a:solidFill>
            </a:endParaRPr>
          </a:p>
        </p:txBody>
      </p:sp>
      <p:sp>
        <p:nvSpPr>
          <p:cNvPr id="3" name="Marcador de contenido 2"/>
          <p:cNvSpPr>
            <a:spLocks noGrp="1"/>
          </p:cNvSpPr>
          <p:nvPr>
            <p:ph idx="1"/>
          </p:nvPr>
        </p:nvSpPr>
        <p:spPr/>
        <p:txBody>
          <a:bodyPr/>
          <a:lstStyle/>
          <a:p>
            <a:r>
              <a:rPr lang="es-ES" sz="2400" dirty="0" err="1" smtClean="0">
                <a:latin typeface="gobCL"/>
                <a:cs typeface="gobCL"/>
              </a:rPr>
              <a:t>Carbon</a:t>
            </a:r>
            <a:r>
              <a:rPr lang="es-ES" sz="2400" dirty="0" smtClean="0">
                <a:latin typeface="gobCL"/>
                <a:cs typeface="gobCL"/>
              </a:rPr>
              <a:t> </a:t>
            </a:r>
            <a:r>
              <a:rPr lang="es-ES" sz="2400" dirty="0" err="1" smtClean="0">
                <a:latin typeface="gobCL"/>
                <a:cs typeface="gobCL"/>
              </a:rPr>
              <a:t>Tax</a:t>
            </a:r>
            <a:r>
              <a:rPr lang="es-ES" sz="2400" dirty="0" smtClean="0">
                <a:latin typeface="gobCL"/>
                <a:cs typeface="gobCL"/>
              </a:rPr>
              <a:t> </a:t>
            </a:r>
            <a:r>
              <a:rPr lang="es-ES" sz="2400" dirty="0" err="1" smtClean="0">
                <a:latin typeface="gobCL"/>
                <a:cs typeface="gobCL"/>
              </a:rPr>
              <a:t>on</a:t>
            </a:r>
            <a:r>
              <a:rPr lang="es-ES" sz="2400" dirty="0" smtClean="0">
                <a:latin typeface="gobCL"/>
                <a:cs typeface="gobCL"/>
              </a:rPr>
              <a:t> </a:t>
            </a:r>
            <a:r>
              <a:rPr lang="es-ES" sz="2400" dirty="0" err="1" smtClean="0">
                <a:latin typeface="gobCL"/>
                <a:cs typeface="gobCL"/>
              </a:rPr>
              <a:t>transportation</a:t>
            </a:r>
            <a:r>
              <a:rPr lang="es-ES" sz="2400" dirty="0" smtClean="0">
                <a:latin typeface="gobCL"/>
                <a:cs typeface="gobCL"/>
              </a:rPr>
              <a:t> and </a:t>
            </a:r>
            <a:r>
              <a:rPr lang="es-ES" sz="2400" dirty="0" err="1" smtClean="0">
                <a:latin typeface="gobCL"/>
                <a:cs typeface="gobCL"/>
              </a:rPr>
              <a:t>energy</a:t>
            </a:r>
            <a:r>
              <a:rPr lang="es-ES" sz="2400" dirty="0" smtClean="0">
                <a:latin typeface="gobCL"/>
                <a:cs typeface="gobCL"/>
              </a:rPr>
              <a:t> sector.</a:t>
            </a:r>
          </a:p>
          <a:p>
            <a:r>
              <a:rPr lang="es-ES" sz="2400" dirty="0" smtClean="0">
                <a:latin typeface="gobCL"/>
                <a:cs typeface="gobCL"/>
              </a:rPr>
              <a:t>Glacier </a:t>
            </a:r>
            <a:r>
              <a:rPr lang="es-ES" sz="2400" dirty="0" err="1" smtClean="0">
                <a:latin typeface="gobCL"/>
                <a:cs typeface="gobCL"/>
              </a:rPr>
              <a:t>protection</a:t>
            </a:r>
            <a:r>
              <a:rPr lang="es-ES" sz="2400" dirty="0" smtClean="0">
                <a:latin typeface="gobCL"/>
                <a:cs typeface="gobCL"/>
              </a:rPr>
              <a:t> </a:t>
            </a:r>
            <a:r>
              <a:rPr lang="es-ES" sz="2400" dirty="0" err="1" smtClean="0">
                <a:latin typeface="gobCL"/>
                <a:cs typeface="gobCL"/>
              </a:rPr>
              <a:t>law</a:t>
            </a:r>
            <a:r>
              <a:rPr lang="es-ES" sz="2400" dirty="0" smtClean="0">
                <a:latin typeface="gobCL"/>
                <a:cs typeface="gobCL"/>
              </a:rPr>
              <a:t>.</a:t>
            </a:r>
          </a:p>
          <a:p>
            <a:r>
              <a:rPr lang="es-ES" sz="2400" dirty="0" err="1" smtClean="0">
                <a:latin typeface="gobCL"/>
                <a:cs typeface="gobCL"/>
              </a:rPr>
              <a:t>Ratification</a:t>
            </a:r>
            <a:r>
              <a:rPr lang="es-ES" sz="2400" dirty="0" smtClean="0">
                <a:latin typeface="gobCL"/>
                <a:cs typeface="gobCL"/>
              </a:rPr>
              <a:t> of 2009 </a:t>
            </a:r>
            <a:r>
              <a:rPr lang="es-ES" sz="2400" dirty="0" err="1" smtClean="0">
                <a:latin typeface="gobCL"/>
                <a:cs typeface="gobCL"/>
              </a:rPr>
              <a:t>Copenhagen</a:t>
            </a:r>
            <a:r>
              <a:rPr lang="es-ES" sz="2400" dirty="0" smtClean="0">
                <a:latin typeface="gobCL"/>
                <a:cs typeface="gobCL"/>
              </a:rPr>
              <a:t> </a:t>
            </a:r>
            <a:r>
              <a:rPr lang="es-ES" sz="2400" dirty="0" err="1" smtClean="0">
                <a:latin typeface="gobCL"/>
                <a:cs typeface="gobCL"/>
              </a:rPr>
              <a:t>commitment</a:t>
            </a:r>
            <a:r>
              <a:rPr lang="es-ES" sz="2400" dirty="0" smtClean="0">
                <a:latin typeface="gobCL"/>
                <a:cs typeface="gobCL"/>
              </a:rPr>
              <a:t> (20/20) in 2014. </a:t>
            </a:r>
            <a:r>
              <a:rPr lang="es-ES" sz="2400" dirty="0" err="1" smtClean="0">
                <a:latin typeface="gobCL"/>
                <a:cs typeface="gobCL"/>
              </a:rPr>
              <a:t>Looking</a:t>
            </a:r>
            <a:r>
              <a:rPr lang="es-ES" sz="2400" dirty="0" smtClean="0">
                <a:latin typeface="gobCL"/>
                <a:cs typeface="gobCL"/>
              </a:rPr>
              <a:t> </a:t>
            </a:r>
            <a:r>
              <a:rPr lang="es-ES" sz="2400" dirty="0" err="1" smtClean="0">
                <a:latin typeface="gobCL"/>
                <a:cs typeface="gobCL"/>
              </a:rPr>
              <a:t>for</a:t>
            </a:r>
            <a:r>
              <a:rPr lang="es-ES" sz="2400" dirty="0" smtClean="0">
                <a:latin typeface="gobCL"/>
                <a:cs typeface="gobCL"/>
              </a:rPr>
              <a:t> more </a:t>
            </a:r>
            <a:r>
              <a:rPr lang="es-ES" sz="2400" dirty="0" err="1" smtClean="0">
                <a:latin typeface="gobCL"/>
                <a:cs typeface="gobCL"/>
              </a:rPr>
              <a:t>ambition</a:t>
            </a:r>
            <a:r>
              <a:rPr lang="es-ES" sz="2400" dirty="0" smtClean="0">
                <a:latin typeface="gobCL"/>
                <a:cs typeface="gobCL"/>
              </a:rPr>
              <a:t> in Post 2030</a:t>
            </a:r>
            <a:r>
              <a:rPr lang="es-ES" sz="2400" dirty="0">
                <a:latin typeface="gobCL"/>
                <a:cs typeface="gobCL"/>
              </a:rPr>
              <a:t> </a:t>
            </a:r>
            <a:r>
              <a:rPr lang="es-ES" sz="2400" dirty="0" err="1" smtClean="0">
                <a:latin typeface="gobCL"/>
                <a:cs typeface="gobCL"/>
              </a:rPr>
              <a:t>scenario</a:t>
            </a:r>
            <a:r>
              <a:rPr lang="es-ES" sz="2400" dirty="0" smtClean="0">
                <a:latin typeface="gobCL"/>
                <a:cs typeface="gobCL"/>
              </a:rPr>
              <a:t>. </a:t>
            </a:r>
          </a:p>
          <a:p>
            <a:r>
              <a:rPr lang="es-ES" sz="2400" dirty="0" smtClean="0">
                <a:latin typeface="gobCL"/>
                <a:cs typeface="gobCL"/>
              </a:rPr>
              <a:t>Montreal </a:t>
            </a:r>
            <a:r>
              <a:rPr lang="es-ES" sz="2400" dirty="0" err="1" smtClean="0">
                <a:latin typeface="gobCL"/>
                <a:cs typeface="gobCL"/>
              </a:rPr>
              <a:t>Protocol</a:t>
            </a:r>
            <a:r>
              <a:rPr lang="es-ES" sz="2400" dirty="0" smtClean="0">
                <a:latin typeface="gobCL"/>
                <a:cs typeface="gobCL"/>
              </a:rPr>
              <a:t> </a:t>
            </a:r>
            <a:r>
              <a:rPr lang="es-ES" sz="2400" dirty="0" err="1" smtClean="0">
                <a:latin typeface="gobCL"/>
                <a:cs typeface="gobCL"/>
              </a:rPr>
              <a:t>implementation</a:t>
            </a:r>
            <a:r>
              <a:rPr lang="es-ES" sz="2400" dirty="0" smtClean="0">
                <a:latin typeface="gobCL"/>
                <a:cs typeface="gobCL"/>
              </a:rPr>
              <a:t> </a:t>
            </a:r>
            <a:r>
              <a:rPr lang="es-ES" sz="2400" dirty="0" err="1" smtClean="0">
                <a:latin typeface="gobCL"/>
                <a:cs typeface="gobCL"/>
              </a:rPr>
              <a:t>makes</a:t>
            </a:r>
            <a:r>
              <a:rPr lang="es-ES" sz="2400" dirty="0" smtClean="0">
                <a:latin typeface="gobCL"/>
                <a:cs typeface="gobCL"/>
              </a:rPr>
              <a:t> HCFC control </a:t>
            </a:r>
            <a:r>
              <a:rPr lang="es-ES" sz="2400" dirty="0" err="1" smtClean="0">
                <a:latin typeface="gobCL"/>
                <a:cs typeface="gobCL"/>
              </a:rPr>
              <a:t>easier</a:t>
            </a:r>
            <a:endParaRPr lang="es-ES" sz="2400" dirty="0" smtClean="0">
              <a:latin typeface="gobCL"/>
              <a:cs typeface="gobCL"/>
            </a:endParaRPr>
          </a:p>
          <a:p>
            <a:r>
              <a:rPr lang="es-ES" sz="2400" dirty="0" err="1" smtClean="0">
                <a:latin typeface="gobCL"/>
                <a:cs typeface="gobCL"/>
              </a:rPr>
              <a:t>Methane</a:t>
            </a:r>
            <a:r>
              <a:rPr lang="es-ES" sz="2400" dirty="0" smtClean="0">
                <a:latin typeface="gobCL"/>
                <a:cs typeface="gobCL"/>
              </a:rPr>
              <a:t> capture </a:t>
            </a:r>
            <a:r>
              <a:rPr lang="es-ES" sz="2400" dirty="0" err="1" smtClean="0">
                <a:latin typeface="gobCL"/>
                <a:cs typeface="gobCL"/>
              </a:rPr>
              <a:t>practices</a:t>
            </a:r>
            <a:r>
              <a:rPr lang="es-ES" sz="2400" dirty="0" smtClean="0">
                <a:latin typeface="gobCL"/>
                <a:cs typeface="gobCL"/>
              </a:rPr>
              <a:t> </a:t>
            </a:r>
            <a:r>
              <a:rPr lang="es-ES" sz="2400" dirty="0" err="1" smtClean="0">
                <a:latin typeface="gobCL"/>
                <a:cs typeface="gobCL"/>
              </a:rPr>
              <a:t>good</a:t>
            </a:r>
            <a:r>
              <a:rPr lang="es-ES" sz="2400" dirty="0" smtClean="0">
                <a:latin typeface="gobCL"/>
                <a:cs typeface="gobCL"/>
              </a:rPr>
              <a:t> </a:t>
            </a:r>
            <a:r>
              <a:rPr lang="es-ES" sz="2400" dirty="0" err="1" smtClean="0">
                <a:latin typeface="gobCL"/>
                <a:cs typeface="gobCL"/>
              </a:rPr>
              <a:t>for</a:t>
            </a:r>
            <a:r>
              <a:rPr lang="es-ES" sz="2400" dirty="0" smtClean="0">
                <a:latin typeface="gobCL"/>
                <a:cs typeface="gobCL"/>
              </a:rPr>
              <a:t> </a:t>
            </a:r>
            <a:r>
              <a:rPr lang="es-ES" sz="2400" dirty="0" err="1" smtClean="0">
                <a:latin typeface="gobCL"/>
                <a:cs typeface="gobCL"/>
              </a:rPr>
              <a:t>power</a:t>
            </a:r>
            <a:r>
              <a:rPr lang="es-ES" sz="2400" dirty="0" smtClean="0">
                <a:latin typeface="gobCL"/>
                <a:cs typeface="gobCL"/>
              </a:rPr>
              <a:t> </a:t>
            </a:r>
            <a:r>
              <a:rPr lang="es-ES" sz="2400" dirty="0" err="1" smtClean="0">
                <a:latin typeface="gobCL"/>
                <a:cs typeface="gobCL"/>
              </a:rPr>
              <a:t>generation</a:t>
            </a:r>
            <a:r>
              <a:rPr lang="es-ES" sz="2400" dirty="0" smtClean="0">
                <a:latin typeface="gobCL"/>
                <a:cs typeface="gobCL"/>
              </a:rPr>
              <a:t>, fuel </a:t>
            </a:r>
            <a:r>
              <a:rPr lang="es-ES" sz="2400" dirty="0" err="1" smtClean="0">
                <a:latin typeface="gobCL"/>
                <a:cs typeface="gobCL"/>
              </a:rPr>
              <a:t>for</a:t>
            </a:r>
            <a:r>
              <a:rPr lang="es-ES" sz="2400" dirty="0" smtClean="0">
                <a:latin typeface="gobCL"/>
                <a:cs typeface="gobCL"/>
              </a:rPr>
              <a:t> </a:t>
            </a:r>
            <a:r>
              <a:rPr lang="es-ES" sz="2400" dirty="0" err="1" smtClean="0">
                <a:latin typeface="gobCL"/>
                <a:cs typeface="gobCL"/>
              </a:rPr>
              <a:t>Santiago’s</a:t>
            </a:r>
            <a:r>
              <a:rPr lang="es-ES" sz="2400" dirty="0">
                <a:latin typeface="gobCL"/>
                <a:cs typeface="gobCL"/>
              </a:rPr>
              <a:t> </a:t>
            </a:r>
            <a:r>
              <a:rPr lang="es-ES" sz="2400" dirty="0" smtClean="0">
                <a:latin typeface="gobCL"/>
                <a:cs typeface="gobCL"/>
              </a:rPr>
              <a:t>CNG taxi </a:t>
            </a:r>
            <a:r>
              <a:rPr lang="es-ES" sz="2400" dirty="0" err="1" smtClean="0">
                <a:latin typeface="gobCL"/>
                <a:cs typeface="gobCL"/>
              </a:rPr>
              <a:t>fleet</a:t>
            </a:r>
            <a:r>
              <a:rPr lang="es-ES" sz="2400" dirty="0" smtClean="0">
                <a:latin typeface="gobCL"/>
                <a:cs typeface="gobCL"/>
              </a:rPr>
              <a:t>.</a:t>
            </a:r>
          </a:p>
          <a:p>
            <a:r>
              <a:rPr lang="es-ES" sz="2400" dirty="0" err="1" smtClean="0">
                <a:latin typeface="gobCL"/>
                <a:cs typeface="gobCL"/>
              </a:rPr>
              <a:t>Pollution</a:t>
            </a:r>
            <a:r>
              <a:rPr lang="es-ES" sz="2400" dirty="0" smtClean="0">
                <a:latin typeface="gobCL"/>
                <a:cs typeface="gobCL"/>
              </a:rPr>
              <a:t> </a:t>
            </a:r>
            <a:r>
              <a:rPr lang="es-ES" sz="2400" dirty="0" err="1" smtClean="0">
                <a:latin typeface="gobCL"/>
                <a:cs typeface="gobCL"/>
              </a:rPr>
              <a:t>attainment</a:t>
            </a:r>
            <a:r>
              <a:rPr lang="es-ES" sz="2400" dirty="0" smtClean="0">
                <a:latin typeface="gobCL"/>
                <a:cs typeface="gobCL"/>
              </a:rPr>
              <a:t> </a:t>
            </a:r>
            <a:r>
              <a:rPr lang="es-ES" sz="2400" dirty="0" err="1" smtClean="0">
                <a:latin typeface="gobCL"/>
                <a:cs typeface="gobCL"/>
              </a:rPr>
              <a:t>programs</a:t>
            </a:r>
            <a:r>
              <a:rPr lang="es-ES" sz="2400" dirty="0" smtClean="0">
                <a:latin typeface="gobCL"/>
                <a:cs typeface="gobCL"/>
              </a:rPr>
              <a:t> </a:t>
            </a:r>
            <a:r>
              <a:rPr lang="es-ES" sz="2400" dirty="0" err="1" smtClean="0">
                <a:latin typeface="gobCL"/>
                <a:cs typeface="gobCL"/>
              </a:rPr>
              <a:t>will</a:t>
            </a:r>
            <a:r>
              <a:rPr lang="es-ES" sz="2400" dirty="0" smtClean="0">
                <a:latin typeface="gobCL"/>
                <a:cs typeface="gobCL"/>
              </a:rPr>
              <a:t> </a:t>
            </a:r>
            <a:r>
              <a:rPr lang="es-ES" sz="2400" dirty="0" err="1" smtClean="0">
                <a:latin typeface="gobCL"/>
                <a:cs typeface="gobCL"/>
              </a:rPr>
              <a:t>integrate</a:t>
            </a:r>
            <a:r>
              <a:rPr lang="es-ES" sz="2400" dirty="0" smtClean="0">
                <a:latin typeface="gobCL"/>
                <a:cs typeface="gobCL"/>
              </a:rPr>
              <a:t> air </a:t>
            </a:r>
            <a:r>
              <a:rPr lang="es-ES" sz="2400" dirty="0" err="1" smtClean="0">
                <a:latin typeface="gobCL"/>
                <a:cs typeface="gobCL"/>
              </a:rPr>
              <a:t>quality</a:t>
            </a:r>
            <a:r>
              <a:rPr lang="es-ES" sz="2400" dirty="0" smtClean="0">
                <a:latin typeface="gobCL"/>
                <a:cs typeface="gobCL"/>
              </a:rPr>
              <a:t> and </a:t>
            </a:r>
            <a:r>
              <a:rPr lang="es-ES" sz="2400" dirty="0" err="1" smtClean="0">
                <a:latin typeface="gobCL"/>
                <a:cs typeface="gobCL"/>
              </a:rPr>
              <a:t>climate</a:t>
            </a:r>
            <a:r>
              <a:rPr lang="es-ES" sz="2400" dirty="0" smtClean="0">
                <a:latin typeface="gobCL"/>
                <a:cs typeface="gobCL"/>
              </a:rPr>
              <a:t> </a:t>
            </a:r>
            <a:r>
              <a:rPr lang="es-ES" sz="2400" dirty="0" err="1" smtClean="0">
                <a:latin typeface="gobCL"/>
                <a:cs typeface="gobCL"/>
              </a:rPr>
              <a:t>policy</a:t>
            </a:r>
            <a:r>
              <a:rPr lang="es-ES" sz="2400" dirty="0" smtClean="0">
                <a:latin typeface="gobCL"/>
                <a:cs typeface="gobCL"/>
              </a:rPr>
              <a:t>. </a:t>
            </a:r>
            <a:endParaRPr lang="es-ES" sz="2400" dirty="0">
              <a:latin typeface="gobCL"/>
              <a:cs typeface="gobCL"/>
            </a:endParaRPr>
          </a:p>
        </p:txBody>
      </p:sp>
    </p:spTree>
    <p:extLst>
      <p:ext uri="{BB962C8B-B14F-4D97-AF65-F5344CB8AC3E}">
        <p14:creationId xmlns:p14="http://schemas.microsoft.com/office/powerpoint/2010/main" val="4009786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8209</TotalTime>
  <Words>3011</Words>
  <Application>Microsoft Office PowerPoint</Application>
  <PresentationFormat>On-screen Show (4:3)</PresentationFormat>
  <Paragraphs>292</Paragraphs>
  <Slides>22</Slides>
  <Notes>15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Links</vt:lpstr>
      </vt:variant>
      <vt:variant>
        <vt:i4>1</vt:i4>
      </vt:variant>
      <vt:variant>
        <vt:lpstr>Slide Titles</vt:lpstr>
      </vt:variant>
      <vt:variant>
        <vt:i4>22</vt:i4>
      </vt:variant>
    </vt:vector>
  </HeadingPairs>
  <TitlesOfParts>
    <vt:vector size="36" baseType="lpstr">
      <vt:lpstr>맑은 고딕</vt:lpstr>
      <vt:lpstr>MS PGothic</vt:lpstr>
      <vt:lpstr>MS PGothic</vt:lpstr>
      <vt:lpstr>Arial</vt:lpstr>
      <vt:lpstr>Arial Narrow</vt:lpstr>
      <vt:lpstr>Calibri</vt:lpstr>
      <vt:lpstr>Calisto MT</vt:lpstr>
      <vt:lpstr>Courier New</vt:lpstr>
      <vt:lpstr>gobCL</vt:lpstr>
      <vt:lpstr>Symbol</vt:lpstr>
      <vt:lpstr>Wingdings</vt:lpstr>
      <vt:lpstr>ヒラギノ角ゴ Pro W3</vt:lpstr>
      <vt:lpstr>Office Theme</vt:lpstr>
      <vt:lpstr>\\localhost\Users\mamena\Downloads\Macintosh HD:Users:mamena:Downloads:paper climate mena_psp_sns_rdu-vfinal-jan2014.docx!OLE_LINK1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Chile is acting on CO2 &amp; SLCP – climate &amp; airquality</vt:lpstr>
      <vt:lpstr>Clean Energy in Chile</vt:lpstr>
      <vt:lpstr>PowerPoint Presentation</vt:lpstr>
      <vt:lpstr>PowerPoint Presentation</vt:lpstr>
      <vt:lpstr>Heating a main problem - pollution</vt:lpstr>
      <vt:lpstr>Chile: Benefits of pollution attainment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Joint Presentation by:  Sophie Bonnard, CCAC Romina Picolotti, IGSD</dc:title>
  <dc:creator>CEW</dc:creator>
  <cp:lastModifiedBy>Microsoft account</cp:lastModifiedBy>
  <cp:revision>490</cp:revision>
  <cp:lastPrinted>2013-11-13T15:48:59Z</cp:lastPrinted>
  <dcterms:created xsi:type="dcterms:W3CDTF">2013-11-15T16:47:39Z</dcterms:created>
  <dcterms:modified xsi:type="dcterms:W3CDTF">2014-12-06T14:00:09Z</dcterms:modified>
</cp:coreProperties>
</file>