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7"/>
  </p:notesMasterIdLst>
  <p:sldIdLst>
    <p:sldId id="280" r:id="rId3"/>
    <p:sldId id="294" r:id="rId4"/>
    <p:sldId id="293" r:id="rId5"/>
    <p:sldId id="275" r:id="rId6"/>
    <p:sldId id="276" r:id="rId7"/>
    <p:sldId id="285" r:id="rId8"/>
    <p:sldId id="266" r:id="rId9"/>
    <p:sldId id="281" r:id="rId10"/>
    <p:sldId id="268" r:id="rId11"/>
    <p:sldId id="298" r:id="rId12"/>
    <p:sldId id="296" r:id="rId13"/>
    <p:sldId id="287" r:id="rId14"/>
    <p:sldId id="303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00"/>
    <a:srgbClr val="FFFF99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10" autoAdjust="0"/>
  </p:normalViewPr>
  <p:slideViewPr>
    <p:cSldViewPr>
      <p:cViewPr varScale="1">
        <p:scale>
          <a:sx n="70" d="100"/>
          <a:sy n="70" d="100"/>
        </p:scale>
        <p:origin x="-1888" y="-104"/>
      </p:cViewPr>
      <p:guideLst>
        <p:guide orient="horz" pos="4319"/>
        <p:guide pos="384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BE6AE-E2AE-40A2-93DA-E48808CBB373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767C1-9467-447C-AE44-75ADB189E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SOURCE: http://www.greenpeace.org/chile/es/prensa/comunicados-de-prensa/greenpeace-chile-invita-a-dr-a/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PHOTO: via http://santiagotimes.cl/local-courts-freeze-coal-fired-power-plant-concepcion/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Bocamina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power plant has caused social opposition for its damaging effect on the surrounding sea life and air pollution. Photo by RNE_325_Miguel / Twitter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PHOTO: via http://santiagotimes.cl/construction-concon-thermoelectric-power-plant-stalled-courts/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via NO A LA TERMOELÉCTRICA DE CONCON / Facebook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6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health organizations on</a:t>
            </a:r>
            <a:r>
              <a:rPr lang="en-US" baseline="0" dirty="0" smtClean="0"/>
              <a:t> 3 continents made fossil fuel divestment (or restriction of investment) commitments in 2014: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BMA (June)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HESTA (Sep)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err="1" smtClean="0"/>
              <a:t>Gundersen</a:t>
            </a:r>
            <a:r>
              <a:rPr lang="en-US" baseline="0" dirty="0" smtClean="0"/>
              <a:t> Health System (Sep/Oct)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Images courtesy Healthy Planet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4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8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unattributed,</a:t>
            </a:r>
            <a:r>
              <a:rPr lang="en-US" baseline="0" dirty="0" smtClean="0"/>
              <a:t> found on </a:t>
            </a:r>
            <a:r>
              <a:rPr lang="en-US" dirty="0" smtClean="0"/>
              <a:t>http://econews.com.au/news-to-sustain-our-world/india-wants-renewables-without-subsidy-more-solar/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Coal accounted for 25%</a:t>
            </a:r>
            <a:r>
              <a:rPr lang="en-US" baseline="0" dirty="0" smtClean="0"/>
              <a:t> of global GHG emissions as of 2010…</a:t>
            </a:r>
          </a:p>
          <a:p>
            <a:endParaRPr lang="en-US" baseline="0" dirty="0" smtClean="0"/>
          </a:p>
          <a:p>
            <a:r>
              <a:rPr lang="en-US" dirty="0" smtClean="0"/>
              <a:t>Source: </a:t>
            </a:r>
            <a:r>
              <a:rPr lang="en-US" dirty="0" err="1" smtClean="0"/>
              <a:t>Ecofys</a:t>
            </a:r>
            <a:r>
              <a:rPr lang="en-US" dirty="0" smtClean="0"/>
              <a:t> 2013 via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Tcktcktck</a:t>
            </a:r>
            <a:r>
              <a:rPr lang="en-US" baseline="0" dirty="0" smtClean="0"/>
              <a:t> http://tcktcktck.org/2013/05/infographic-global-greenhouse-gas-emissions-mapped-from-source/52537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25% might not seem like much,</a:t>
            </a:r>
            <a:r>
              <a:rPr lang="en-US" baseline="0" dirty="0" smtClean="0"/>
              <a:t> but consider the rapid expansion of coal projected in places like China and India</a:t>
            </a:r>
          </a:p>
          <a:p>
            <a:endParaRPr lang="en-US" baseline="0" dirty="0" smtClean="0"/>
          </a:p>
          <a:p>
            <a:r>
              <a:rPr lang="en-US" dirty="0" smtClean="0"/>
              <a:t>Source: WRI 2012 via the Guardian http://www.theguardian.com/environment/picture/2012/nov/20/which-countries-most-coal-power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 25% might not seem like much,</a:t>
            </a:r>
            <a:r>
              <a:rPr lang="en-US" baseline="0" dirty="0" smtClean="0"/>
              <a:t> but consider not only the </a:t>
            </a:r>
            <a:r>
              <a:rPr lang="en-US" i="1" baseline="0" dirty="0" smtClean="0"/>
              <a:t>global </a:t>
            </a:r>
            <a:r>
              <a:rPr lang="en-US" baseline="0" dirty="0" smtClean="0"/>
              <a:t>climate change impacts, but also the </a:t>
            </a:r>
            <a:r>
              <a:rPr lang="en-US" i="1" baseline="0" dirty="0" smtClean="0"/>
              <a:t>local</a:t>
            </a:r>
            <a:r>
              <a:rPr lang="en-US" baseline="0" dirty="0" smtClean="0"/>
              <a:t> health consequences of coal combustion. </a:t>
            </a:r>
          </a:p>
          <a:p>
            <a:endParaRPr lang="en-US" baseline="0" dirty="0" smtClean="0"/>
          </a:p>
          <a:p>
            <a:r>
              <a:rPr lang="en-US" dirty="0" smtClean="0"/>
              <a:t>Image courtesy Greenpeace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combustion,</a:t>
            </a:r>
            <a:r>
              <a:rPr lang="en-US" baseline="0" dirty="0" smtClean="0"/>
              <a:t> there are also serious environmental and health impacts from m</a:t>
            </a:r>
            <a:r>
              <a:rPr lang="en-US" dirty="0" smtClean="0"/>
              <a:t>ining,</a:t>
            </a:r>
            <a:r>
              <a:rPr lang="en-US" baseline="0" dirty="0" smtClean="0"/>
              <a:t> transport, storage, and waste disposal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Clockwise from top left: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Image of coal miner (location unknown) from http://itech.dickinson.edu/chemistry/?p=318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Image of coal rail</a:t>
            </a:r>
            <a:r>
              <a:rPr lang="en-US" baseline="0" dirty="0" smtClean="0"/>
              <a:t> transport</a:t>
            </a:r>
            <a:r>
              <a:rPr lang="en-US" dirty="0" smtClean="0"/>
              <a:t> (in India?)</a:t>
            </a:r>
            <a:r>
              <a:rPr lang="en-US" baseline="0" dirty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Jagran</a:t>
            </a:r>
            <a:r>
              <a:rPr lang="en-US" dirty="0" smtClean="0"/>
              <a:t> Post Editorial http://post.jagran.com/3-fasttrack-rail-projects-to-transport-300-million-tonne-coal-1380434146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Image of contaminated waste water in lake from coal fired power plant in Poland, courtesy of Greenpeace http://www.greenpeace.org/eastasia/multimedia/photos/climate-energy/cimate-change-Konin-plant/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Image of coal yard in India </a:t>
            </a:r>
            <a:r>
              <a:rPr lang="en-US" baseline="0" dirty="0" smtClean="0"/>
              <a:t>courtesy </a:t>
            </a:r>
            <a:r>
              <a:rPr lang="en-US" baseline="0" dirty="0" err="1" smtClean="0"/>
              <a:t>Amritraj</a:t>
            </a:r>
            <a:r>
              <a:rPr lang="en-US" baseline="0" dirty="0" smtClean="0"/>
              <a:t> Stephen/Community Environmental Monitoring (coal yard)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02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HEAL, </a:t>
            </a:r>
            <a:r>
              <a:rPr lang="en-US" i="1" baseline="0" dirty="0" smtClean="0"/>
              <a:t>The Unpaid Health Bill </a:t>
            </a:r>
            <a:r>
              <a:rPr lang="en-US" i="0" baseline="0" dirty="0" smtClean="0"/>
              <a:t>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6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"Evidence on the full range of health effects of air pollution was used in a lawsuit that led to the overturn of an environmental permit granted to a coal fired power plant. The plant was to be located in a coal mining region that already had some of the worst air quality in Poland.”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Image</a:t>
            </a:r>
            <a:r>
              <a:rPr lang="en-US" sz="1200" baseline="0" dirty="0" smtClean="0"/>
              <a:t> credits clockwise from top left: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ALA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Unknown (I can look up later)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Tianamen</a:t>
            </a:r>
            <a:r>
              <a:rPr lang="en-US" sz="1200" dirty="0" smtClean="0"/>
              <a:t> </a:t>
            </a:r>
            <a:r>
              <a:rPr lang="en-US" sz="1200" dirty="0" err="1" smtClean="0"/>
              <a:t>Sq</a:t>
            </a:r>
            <a:r>
              <a:rPr lang="en-US" sz="1200" dirty="0" smtClean="0"/>
              <a:t> picture from Greenpeace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China graphic from </a:t>
            </a:r>
            <a:r>
              <a:rPr lang="en-US" sz="1200" dirty="0" err="1" smtClean="0"/>
              <a:t>Lifeng</a:t>
            </a:r>
            <a:r>
              <a:rPr lang="en-US" sz="1200" dirty="0" smtClean="0"/>
              <a:t> Fang slides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http://www.chinadaily.com.cn/china/2014-03/01/content_17314677.htm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CAPTION FROM JOANNA/VIKAS: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Health has been the most important argument in the fight against coal in the US, with lobbying and media efforts’ directly focused on EPA’s Clean Air Act. </a:t>
            </a:r>
            <a:r>
              <a:rPr lang="en-US" sz="2400" dirty="0" smtClean="0"/>
              <a:t>Health groups and arguments central to Mercury and Air Toxics Standard and EPA’s proposed Clean Power Plan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sz="1200" dirty="0" smtClean="0"/>
          </a:p>
          <a:p>
            <a:pPr lvl="1"/>
            <a:r>
              <a:rPr lang="en-US" sz="2400" dirty="0" smtClean="0"/>
              <a:t>Greenpeace and IPE have employed two pronged health arguments in campaign against air pollution: policy on national level and local impacts</a:t>
            </a:r>
          </a:p>
          <a:p>
            <a:pPr lvl="1"/>
            <a:r>
              <a:rPr lang="en-US" sz="2400" dirty="0" smtClean="0"/>
              <a:t>The government has issued anti-smog plan and some curbs on coal use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China has shown that even in politically sensitive environments, health argument delivered via scientific research and citizens’ social media campaigns, can be successful in cutting coal use. </a:t>
            </a:r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Australia, Turkey, South Africa and the Philippines, health is increasingly being seen as an important tool in the campaign kit.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Research</a:t>
            </a:r>
            <a:r>
              <a:rPr lang="en-US" b="1" u="sng" baseline="0" dirty="0" smtClean="0"/>
              <a:t> institutions/projects: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Columbia University Mailman School of Public Health: </a:t>
            </a:r>
            <a:r>
              <a:rPr lang="en-US" dirty="0" smtClean="0"/>
              <a:t>Coal combustion health impacts and prevention using molecular epidemiology (US, Poland, China)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Health Effects Institute: </a:t>
            </a:r>
            <a:r>
              <a:rPr lang="en-US" dirty="0" smtClean="0"/>
              <a:t>Global Burden of Disease: Major Air Pollutant Sources (China, India, Central/Eastern Europe)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Harvard University and Greenpeace: </a:t>
            </a:r>
            <a:r>
              <a:rPr lang="en-US" dirty="0" smtClean="0"/>
              <a:t>Southeast Asia Coal-Health Project (11 countries in equatorial Asia)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University of Illinois at Chicago:  </a:t>
            </a:r>
            <a:r>
              <a:rPr lang="en-US" dirty="0" smtClean="0"/>
              <a:t>Coal and health literature review </a:t>
            </a:r>
          </a:p>
          <a:p>
            <a:endParaRPr lang="en-US" b="1" dirty="0" smtClean="0"/>
          </a:p>
          <a:p>
            <a:r>
              <a:rPr lang="en-US" b="1" u="sng" dirty="0" smtClean="0"/>
              <a:t>National</a:t>
            </a:r>
            <a:r>
              <a:rPr lang="en-US" b="1" u="sng" baseline="0" dirty="0" smtClean="0"/>
              <a:t> partners: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CHINA: Rock Environment and Energy Institute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INDIA: The Other 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SOUTH</a:t>
            </a:r>
            <a:r>
              <a:rPr lang="en-US" b="0" baseline="0" dirty="0" smtClean="0"/>
              <a:t> AFRICA: </a:t>
            </a:r>
            <a:r>
              <a:rPr lang="en-US" b="0" baseline="0" dirty="0" err="1" smtClean="0"/>
              <a:t>groundWork</a:t>
            </a:r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EUROPE: Health and Environment Alliance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AUSTRALIA: Climate and Health Alliance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PHILIPPINES: Health Care Without Harm – Asia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r>
              <a:rPr lang="en-US" b="1" u="sng" dirty="0" smtClean="0"/>
              <a:t>National health research relationships:</a:t>
            </a:r>
          </a:p>
          <a:p>
            <a:pPr lvl="1"/>
            <a:r>
              <a:rPr lang="en-US" dirty="0" smtClean="0"/>
              <a:t>CHINA: Peking University, </a:t>
            </a:r>
            <a:r>
              <a:rPr lang="en-US" dirty="0" err="1" smtClean="0"/>
              <a:t>Fudan</a:t>
            </a:r>
            <a:r>
              <a:rPr lang="en-US" dirty="0" smtClean="0"/>
              <a:t> University</a:t>
            </a:r>
          </a:p>
          <a:p>
            <a:pPr lvl="1"/>
            <a:r>
              <a:rPr lang="en-US" dirty="0" smtClean="0"/>
              <a:t>EUROPE: School of Hygiene and Tropical Medicine</a:t>
            </a:r>
          </a:p>
          <a:p>
            <a:pPr lvl="1"/>
            <a:r>
              <a:rPr lang="en-US" dirty="0" smtClean="0"/>
              <a:t>INDIA: Post Graduate Institute of Medical Education and Research, Chandigarh; Jawaharlal Nehru Institute of Postgraduate Medical Education and Research; </a:t>
            </a:r>
            <a:r>
              <a:rPr lang="en-US" dirty="0" err="1" smtClean="0"/>
              <a:t>Manipal</a:t>
            </a:r>
            <a:r>
              <a:rPr lang="en-US" dirty="0" smtClean="0"/>
              <a:t> Univ. School of Public Health; SRM Univ. School of Public Health; All India Institute of Hygiene and Public Health</a:t>
            </a:r>
          </a:p>
          <a:p>
            <a:pPr lvl="1"/>
            <a:r>
              <a:rPr lang="en-US" dirty="0" smtClean="0"/>
              <a:t>AUSTRALIA: Universities of Sydney, Melbourne, and Newcastle</a:t>
            </a:r>
          </a:p>
          <a:p>
            <a:pPr lvl="1"/>
            <a:r>
              <a:rPr lang="en-US" dirty="0" smtClean="0"/>
              <a:t>SOUTH AFRICA: University of Cape Town, University of Stellenbosch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8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WFPHA meeting as key moment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Sources: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http://www.huffingtonpost.com/justin-guay/despite-crackdown-indian_b_6159956.html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http://www.scientificamerican.com/article/black-wind-from-coal-keeps-pregnant-women-away/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767C1-9467-447C-AE44-75ADB189EAC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8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7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5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8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5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44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82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2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6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70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84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60998-E2FB-FB45-97B3-63B48AAC3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6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B656-4B22-0143-8184-94F25454E6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2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5762-8D0A-4335-A875-F427BA2222E9}" type="datetimeFigureOut">
              <a:rPr lang="en-US" smtClean="0"/>
              <a:t>12/5/14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52E7-84CD-4AF2-BE82-1507C295B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06AA1C4-F480-8B47-A169-A0BDA65358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12/5/14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646E169-2F76-A84B-A5FF-C0DDAC9FB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gif"/><Relationship Id="rId20" Type="http://schemas.openxmlformats.org/officeDocument/2006/relationships/image" Target="../media/image35.jpeg"/><Relationship Id="rId21" Type="http://schemas.openxmlformats.org/officeDocument/2006/relationships/image" Target="../media/image36.png"/><Relationship Id="rId22" Type="http://schemas.openxmlformats.org/officeDocument/2006/relationships/image" Target="../media/image37.jpe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jpe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1" Type="http://schemas.openxmlformats.org/officeDocument/2006/relationships/image" Target="../media/image26.gif"/><Relationship Id="rId12" Type="http://schemas.openxmlformats.org/officeDocument/2006/relationships/image" Target="../media/image27.gif"/><Relationship Id="rId13" Type="http://schemas.openxmlformats.org/officeDocument/2006/relationships/image" Target="../media/image28.jpe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jpe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gif"/><Relationship Id="rId8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981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7 Imagen" descr="Coal Funding Propos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4575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38400"/>
            <a:ext cx="1905000" cy="1985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744" y="26685"/>
            <a:ext cx="5096256" cy="19278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From Health Impacts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to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Health Sector Impact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549" y="42208"/>
            <a:ext cx="38314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COAL</a:t>
            </a:r>
            <a:endParaRPr lang="en-US" sz="12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20447" y="2615614"/>
            <a:ext cx="36227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Josh </a:t>
            </a:r>
            <a:r>
              <a:rPr lang="en-US" sz="2000" dirty="0" err="1" smtClean="0"/>
              <a:t>Karliner</a:t>
            </a:r>
            <a:endParaRPr lang="en-US" sz="2000" dirty="0" smtClean="0"/>
          </a:p>
          <a:p>
            <a:r>
              <a:rPr lang="en-US" sz="2000" dirty="0" smtClean="0"/>
              <a:t>Health Care Without Harm</a:t>
            </a:r>
          </a:p>
          <a:p>
            <a:endParaRPr lang="en-US" sz="2000" dirty="0" smtClean="0"/>
          </a:p>
          <a:p>
            <a:r>
              <a:rPr lang="en-US" sz="2000" dirty="0" smtClean="0"/>
              <a:t>Climate and Health Summit 2014</a:t>
            </a:r>
          </a:p>
          <a:p>
            <a:r>
              <a:rPr lang="en-US" sz="2000" dirty="0" smtClean="0"/>
              <a:t>Lima, Peru</a:t>
            </a:r>
          </a:p>
        </p:txBody>
      </p:sp>
    </p:spTree>
    <p:extLst>
      <p:ext uri="{BB962C8B-B14F-4D97-AF65-F5344CB8AC3E}">
        <p14:creationId xmlns:p14="http://schemas.microsoft.com/office/powerpoint/2010/main" val="327641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56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Action Around the World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87434"/>
            <a:ext cx="4783312" cy="1400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2"/>
          <a:stretch/>
        </p:blipFill>
        <p:spPr bwMode="auto">
          <a:xfrm>
            <a:off x="4495800" y="5181600"/>
            <a:ext cx="4474465" cy="152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3124200" cy="413180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683975" cy="17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8797"/>
            <a:ext cx="4135791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42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Local courts freeze coal-fired power plant in Concep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352"/>
            <a:ext cx="3212577" cy="24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hoto via NO A LA TERMOELÉCTRICA DE CONCON / Facebook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7" y="3962400"/>
            <a:ext cx="3200400" cy="22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98908"/>
            <a:ext cx="5257800" cy="370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1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15" y="5562600"/>
            <a:ext cx="4156092" cy="220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981200"/>
            <a:ext cx="3344070" cy="20064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4648199" cy="213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gundersenhealth.org/Images/Design018/Gundersen-Health-System-Ho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28600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data:image/jpeg;base64,/9j/4AAQSkZJRgABAQAAAQABAAD/2wCEAAkGBxMSEhUTExQVFhQXGBwYGRgYFxcgIRYaFxwcHB0fHx4eICggGhslHRccIjEkJykrLi4vHR8zODMsNygtLisBCgoKDg0OGxAQGywkICYwNCw0LDQsNCwsLCwsLC8sLDQ0LDQsLCwsLCwsLCwsLCwsLCwsLCwsLCwsLCwsLCwsLP/AABEIAJUBUwMBEQACEQEDEQH/xAAcAAACAgMBAQAAAAAAAAAAAAAABQYHAgMECAH/xABQEAACAQMBBAUFCwgJAwIHAAABAgMABBESBQYhMQcTQVFhFCIycYEjNEJSU3ORkqGxshdUcnSjwdHSMzVDgpOis8LiFWLTZIMWJCVj4/Dx/8QAGwEBAAMBAQEBAAAAAAAAAAAAAAECAwQFBgf/xAA2EQACAQIEAwUHBAIDAQEAAAAAAQIDEQQSITEyQVETImFxgQUUM6GxweFCkdHwI1IVYnLiBv/aAAwDAQACEQMRAD8AvGgIzvbvtbWA0sesmIyIlPHj2seSD18T2A1vSw86m23UtGDZVO2ukq/nJ0OIE+LEOPtc8c+rFd8MJTjvqbKCRFrm+lk/pJZJP03dvxE10KMVskWOepB1wbTnj9CeZP0JZF+4iquEXul+wsh5YdIG0YuVwXHdIqt9pGr7aylhqT5FXCJKdl9MMgwLi3Vu9omIP1Wz+KsJYFfpf7lXS6Ey2T0h7PnwOuETH4Mo0f5j5p+muaeFqR5X8ijhJEpRwQCCCDyI7a5yhlQBQBQBQBQBQBQBQBQBQBQGLsACSQAOJJ7AKEN21ZEjv3GJGXq2MYOFdSMnx0nHD21ye9xvtoed/wAlFSatp1Hmz9v282Aki6vitwP0Hn7K3hWhLZnXTxNKpwsZ1obhQBQBQCrev3lc/MyfhNXp8a8zOrwPyKJr0TzAoAoAoAoAoAoAoAoAoAoAoAoAoC2OkjfDyGIRxY8olB08vc15FyO3jwAPM+o1yYah2ju9ke1CNyiJpWdmdyWZiSzE5LE8yT2mvWSsrI3MQM8BzPADvoCX7D6N764wzIIEPwpeBI8EHnfW01zzxVOO2pVzSJps/ogt1x108sh7kCoP9x+2uWWOk9kijqvkOIejLZq/2LN4tLJ/Nis3i6r5/Ir2kjYejbZv5uf8SX+ao96q9Rnkck/RVs9vREqfoyk/izVljKv9RPaSE950OxH+iupF+cRW/DprRY584/35k9r4HFa7g7Wsjmzukx8UOyg/3GUofpq7xNGpxx/vnuTni90PbHenakHC92dJIB/aW+lj69KswP0r6qxlRoy4J/uVcYvZkm2TvTa3B0pJpk+SkBR/qvgn2ZFYTpTjq1p13RRxaHVZkBQBQBQBQBQBQBQC3am3YLce6ONXxF4sfZ2e3ArOdWMN2YVcTTpcT9OZAd4d5pLnzR5kXxQeLfpHt9XL11wVa7npyPHxGMlV0WiEVYHIfCKEE43DguG90aRxAMgKTkOfDPJR4dvtrtwqm9b6Hrez41X3m3l+pNq7T1QoAoBVvX7yufmZPwmr0+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+mtgPHDgfTxFZPEVI8UTCWOrQ44f35mK7/AJ7YB7JP+NPfPD5kL2n/ANfn+DL8oH/p/wBp/wAKe+eHzJ/5P/r8/wAGD7/t2QD2uf5aj3t9CH7TfKPz/ByTb9XB9FI19jH99VeKnysZS9o1XskhVebw3MvBpmx3L5o/y4rKVact2c88VVnvL7CysjAKA2W8DSNpRSzHsUEmpSbdkTGLk7RVyYbB3KOQ9zy5iMH8RH3D6eyuylhec/2PTw/s98VX9v5JuiBQAAABwAHYBXbseqlbRGVCQoAoBVvX7yufmZPwmr0+NeZnV4H5FE16J5gUAUAUAUBkiEkAAkk4AHMk9g7zQFjbH6OlNu3XkrO4yuOUXcD2MT2/QO+uWWI72mx2Qw3d72/0IHtXZsltK0Uq4YfQw7CD2g10RkpK6OWUXF2Zx1YqFAFAFAFAFAR411n0JfnRhu6LSzV2Hu04EjntAPFF9gP0k15OJq5525IwnK7JhXMUCgCgCgCgCgCgCgCgCgCgCgPhFALrrYFtJ6UKZ7wMH6Rg1nKjCW6MJ4alPeKFNxuNbt6LSJ6mBH+YE/bWTwsHtc55ezqT2ujgl3A+LP7Gj/eG/dWbwnRmD9mdJfL8nM24U3ZLGfWGH8ar7pLqUfs2fKSPi7hzdskf+b+FPdJdUF7NqdUdEO4B+FOPYn7y37qssJ1ZdezHzl8vyNLTcm2Ti2uT9JsD6FxWkcLBb6nRD2fSjvdj60s44hpjRUHcoA//ALW8YqOyOuEIwVoqxvqxcKAKAKAKAVb1+8rn5mT8Jq9PjXmZ1eB+RRNeieYFAFAFAfUUkgAEknAA5knsHjQFr7jbni3AnnAM5Hmr2RA/7+89nIdpPFVq5tFsd1Cjl7z3JnWB0ifebd6O9i0NwccUfHFT+9T2ir06jg7mdSmpqzKX2rs2S3kaKVcMPoYdhB7Qa74yUldHnSi4uzOSrFQoAoAoAoDXtnZGjab2rcmuQg/QmcFf8ritqc70lJdPofQJ925eW9u8kezoVleN3UuIwE05GVY9pAxhK8qjSdWVkzCMczItb9Llu7qgt5wWYLk9Xw1HHxvGuh4KSV7os6T6ljVxGYUBDd6+kKGwn6h4ZXbQHymjGGJHawOfNrppYaVSOZNF4wbVw3X6Qob6VokhlQrG0uW0YIUqCODHj5wpVwsqcbtroJQaVxMvTHbEZ8nuP2f81a+4y6ot2T6n38sVt+bXH7L+anuMuqHZPqH5Yrb82uP2X81PcZdUOyfU22nS3bySIgt5wXZVBPV8CxA+N41DwUkr3RHZPqWI7AAknAHEk9gFcRmQXbXSnZwkrEHuGHamAn1jz9agiuuGDqS1ehoqbELdMrdlkMfrH/4q29xX+3y/JbsvEabK6WreR0SSCWMswXUCrKCTgZ5HHHsBrKeCkldNFXTYx3o6RYbG4Nu8MrsFVsrox53rYGqUsLKpHMmiIwbVxT+WK2/Nrj9l/NWvuMuqLdk+oflitvza4/ZfzU9xl1Q7J9Q/LFbfm1x+y/mp7jLqh2T6h+WK2/Nrj9l/NT3GXVDsn1GW7vSXBeXMdskMytJqwzaMDSjPxwxPJTWdTCShFyutCHTaVxtvjvdDs5YzIrO0hICppzhRxbiRwGQPaKzo0XVbsVjHMLt1ukWC+nECxyRsVLKX0YYrzAwTxxk+w1erhZU45r3JlBpXJnXMUCgCgCgCgFW9fvK5+Zk/CavT415mdXgfkUTXonmBQBQH1VJIABJJwAO0nkB3mgLW3G3OFuBPOMzkeavZED/v7z2ch254q1XNotjuo0cveluTSsDpIdtjf6GG4WJV1oDiVwfRPco+Fjt+gca3jQbjc554hRlYltvOsih0YMrDII5EGsWraM3TTV0Kt593o72LS3muOKPjip/ep7RV6dRwZSpTU1YpjamzpLeRopV0sPoI7CD2g13RkpK6PNlFxdmclWICgCgCgLB6TNi6Luyv1HBZ4Ul8NMilGPhzU/3awwtS8JU30dv2PcpvRo6em33jF+sL/py1GC+I/L+CKe5TmzP6aL5xPxCvRlwvyNnsepK8I5QoCiumT+sf/Yj+969XB/C9Tenwnzoh9+y/qkv44qnF/DXmvuKnCQaH0R6hXU9zR7lnbj9Hdte2cdxJJOrsXBCNGB5jsoxlCeSjtrhr4qVObikv6vMylNp2H35ILL5a6+vD/wCKsvfp9F8/5K9q+hsteiazjdHE1ySjKwBaLBKkEZ9z5cKh42bVrL++o7Rirpq2669XZo2A69ZLj4S5wg/RyrE+oVfBU07zfoTTXMh3R9usu0Lhkdyscahm041Nk4AGeXifDxyOnEVuyjdbsvOWVFoydFuzSuBHIp+MJpM/QSV+yuH3yr1+SMu0kRS/6IpRMvUTqYs5LSA60x4KMP8A5a3jjVl7y1LqouZLN5ejuC9nM8k0ysVVSE0Y80Y7VJrnpYqVOOVJFIzaVhX+R+1+XuPpi/krT36fRFu1fQr7f/d2Owulgjd3UwrJl9Ocs8i480AYwg+2uyhVdSGZ9f4NIu6uatxtgpfXQgkZ0UozZTGcrjvBGONTXqOnDMhJ2VyxvyP2vy9x9MX8lcXv0+iM+1fQYbv9GtvZ3Edyk0zNHqIDGPB1IyHOFB5Me2qVMXKcXFpakOo2rFWb/bd8tvZHU5jX3OL9Fe3+82T6iK78PT7OCXM0irITbKv2t5o509KNw48ccx6iMj21pKKlFxfMs1fQ9OWF2s0aSoco6hlPeGGR99eHJOLszlasb6gBQBQBQCrev3lc/MyfhNXp8a8zOrwPyKJr0TzAoD6oJOAMk8AB2k/voC1dxtzhbgTzjMxHmr8kD/v8ezkO2uOrWzaLY7qNHL3pbk1rnOkrzfzfLGq2tm48pJB2d6qe/vPZyHHl1UaP6pHJXrfpiVvXUcZJ9zN7Gs20PlrdjxHahPwl/eP388atLPqtzajWyOz2LTXb1qRnyiHj/wDcT+NceSXQ7u0j1Ql3oSxvY9LXECuvoP1iZU/TxU9orSnng9jOqqc1uipbu2aNyjYJHapyGHYVI5g99dkJxnwvw8n/ACcEouLszTViAoAoD0FtKxSeJ4ZBlHUqw8D3HsI5g9hrzIycXdHsJ2IL01DFhECcnyhOPf7nLXXgviPy+6L09ynLGQLLGx5K6sfUGBP3V6UldNGzLz/Khsz5Z/8ABm/lryvc6vT5r+THspB+VDZnyz/4M38tPc6vT5r+R2UirekfbUN5eddAxZOqRclWXipbPBgD2iu/D05Qhll1NIJpWZ39EPv2X9Ul/HFVcX8Nea+5FThIND6I9Qrqe5o9y3ujvfSytbCKGaXTIrSEjQ5xqkZhxCkciK87EUKk6jlFaafQxnFuV0ST8pOzflz/AIcv8tYe61ehXJI79i742d3J1UEut9JbGhxwGATkgDtFUnQnBXkiHFrVlfdN2y2EsN0AShTqWPxSrMy59etvorswU9HH1NKb0sQTd7bs1lMJoGAbGGUjKup7GHsHEYIrrqU41I2kXaTVmW9u70o2s+FnzbyH4xyhPg/Z/eArzqmEnHWOpk6bWxOopAwDKQVIyCDkEeB7a5DMyoAoCkOmv+sE/Vk/1Jq9XBfC9fsjenwnP0Pf1kPmpP8AbU4z4XqKnCXvXkmBDulPb3ktkyqcSz+5rjmAfTb2Lwz3stdOFp56muy1LwV2V90QbDE920rrmOBDz5F5AVUdxAXWfq12YyplhZbs0qOyItvHso2t1Nbn+zchfFTxQ/VIrenPPBSLp3Vy1uhjbXWWz2zHzoGyvzchJ+xtQ8AVrz8bTtLN1+pjUWtyxa4zMKAKAKAVb1+8rn5mT8Jq9PjXmZ1eB+RRNeieYfQM8BxP30Bam425wgAnnGZjxVT/AGQP+/7q46tXNotjuo0cveluTauc6Svd/N8tOq2tm87lJIPg96qfjd57Ozjy6aNH9Ujkr1v0xK2rrOMKAKAKAf7u7B63Ekg9z7B8f/j99fL+3fbqwydCg+/zf+v/ANfQ9HBYLtO/Ph+v4JJtfZSTppPBh6LAej4erwr5L2Z7Wq4GrnWsXxLr4+fj+56mIw0a0bc1s/7yIFd2rROUcYYfb4jvFfp2GxNPE0lVpO6f9/c+dqU5U5OMtzTW5QKA9F15Z65X3Tb7xi/WF/05a7MF8R+X8GlPcpi2i1uiZxqZVz3aiB++vSbsrmxaP5G//V/sf+dcPv3/AF+Zl2vgH5Gz+d/sf+dPfv8Ar8x2vgQXfHd/yC56jrOs8xX1adPpFhjGT8WuqjU7SOaxpF3Vx30Q+/Zf1SX8cVZ4v4a819ytThIND6I9Qrqe5o9yd7q9G731slytysYcsNJiLY0MV56xz055VyVcUqcstr+v4KSmou1hv+RuT88T/AP/AJKz9+X+vz/BXtV0H+5HR49hc9e1wsg6tk0iMr6RU5zrPxaxr4pVI5bW9fwVlO6sTa/so5o2ilQOjDDKw4GuWMnF3RmnYqjeTomkUl7Nw68+qkOGHgr8m/vY9Zr0KeNT0n+5sqnUrraFhLA/VzRvG/xXUjPiOxh4jIrtjJSV4u5otdhvunvbcWDgoxaHPnwk+aR2lfiN4jn25rOrRjUWu/UiUVI9C2F4k0SSxnKSKHU94YZFeNKLi7M5mrHRUApDpr/rBP1ZP9SavVwXwvX7I3p8Jz9D39ZD5qT/AG1OM+F6ipwl715Jgeeukfb/AJZeuVOYovco+46T5ze1s+wLXsYankhru9TogrIku4W+1jYWoiZZjKzF5CqLgseAwdXEBQBWGIoVKk7rYrKLbI/0jbdtr2eOe3EgbRok1qBnScqRgnPpMD6hW2GpzpxcZFoJpWZx7h7a8kvYpCcIx6uT9B+GfYcN7KtXp56bRMldHoyvGOYKAKAKAVb1+8rn5mT8Jq9PjXmZ1eB+RRNeieYFAWTuHvnq021y3nco5CfS7lY/G7j2+vny1qP6onZQr/pkG/m+mnVbW7edykkB9HvVT8bvPZ6+SjRb70iK9e3diVrkV12Zx3R9qCQoAoB/u7sLrcSSD3PsHx/+P318x7d9urCp0KD/AMnN/wCv5+h6GCwfad+fD9fwTMCvzxtt3Z7or27thbdcDBkPor3eJ8Pvr2/Y3saeOneWkFu+vgvH6HJisWqKsuIgs8zOxZiSx4kmv0ulShRgqdNWS2R8/KTk80tzXWhUKA9F15Z65X3Tb7xi/WF/05a7MF8R+X8GlPcpzZn9NF84n4hXoy4X5Gz2PUleEcoUBRXTJ/WP/sR/e9erg/hepvT4T50Q+/Zf1SX8cVTi/hrzX3FThIND6I9Qrqe5o9y/uiP+q4f0pf8AVevIxfxX6fRHPU4iY1zFAoBPtHeizgmWCWdElb4JPLPLUeSZ7NRGa0jSnJZktCyi3qNwc8RyrMqcO29mwXELJcKrR4JJbHm4HpA/BI7xyq0JSi7x3JTa2PMTAZODkdhPaOw+Fe6dJ6M6P4WTZ1qGGD1QOD3Nkj7CK8au71JeZzz4mSCsSpSHTX/WCfqyf6k1ergvhev2RvT4Tn6Hv6yHzUn+2pxnwvUVOEszpK2/5HZOVOJZfc4+8Fh5zf3VyfXiuHDU889dkZwV2UtudsHy26jt8lUILOy4yiKOJGeHPSvLmwr061Ts4ORtJ2VyzPyPWv5xc/TF/wCOuH36fRfP+TPtX0NF/wBEMAjcxTztIFJQN1eCwHAHCA4J8amOOlfVK398R2vgVCR3j2GvSNj0N0cbb8rsY2Y5kj9yk7yycif0l0t7TXjYinkqNctzmmrMk9YFQoAoBVvX7yufmZPwmr0+NeZnV4H5FE16J5gUAUBK929tK2IpcauSsccfA+Pce318/ivb3sacL4nDXtvKK5eK8Oq5b7bevgsWnanU35Mk3VjuH0Cvje1qf7P9z1cq6CHeLYPWDrIhhxzUfD/5ffX0/sL286DVDEO8Hs/9fx9PI87GYLP34b9Ov5IaRX6AndXR4g93d2F1uJJB7mOQ+P8A8fvr5n277cWFToUH/k5v/X8/Tc9DBYPtO/Ph+v4JoBjgK/PG23dnu7Czbm2Ft1wMGQ+ivd4nw++vZ9j+x546pd6QW7+y8focmKxSorx6EEnmZ2LMSWPEk1+mUaMKMFTpqyWyPn5Scm5Sd2a60KhQBQHouvLPXIB00xM1lEFUsfKF4AE/2cndXXgmlN36fwaU9yodm2cnXRe5yf0ifAb4w8K9GUllevI1b0PTteGcwUBR/TBbO20cqjsOpj4hWPa/cK9TCNKlvzN6b7p86JbZ1vZSyOo8llGSpHHVF3jwqcXJdmtea+4qPukIisZdI9yk5D4Dfwrqco33NG1cZ2W0b+FBHE91GgzhV6wAZOTwHeTms3GnJ3dirUWb/wDru0/l7z60tR2dLoiLRMZNu7Twfd7zl8aWip0eiJSiP+lDYs5uhOsMjpJDGWdUZhrA0kEjODgDniscLUjkyt8ysGrEX2ZvLd2o0w3EkY7FyCB6lYFR7BXRKjCerVy+VPkdG0N6768BiknkkVuBjQKNXgQgBb1HNVjRp09UrEKKRJtyejaaZ1lvEMUIIPVt6UvgRzRe/OCe7trCvioxVoav6FZTtsXUowMDgK8wwPtAUr0zWztfoVR2HkyDIUnj1k3cPGvUwbSp78/sjem+6c/RFbOu0QWR1HVScSrAfB7xU4trst+YqPumrpP2lLd3jKqSGKHMaYRsE589uXaRj1KO+mFioQ1erEEkiX9DGwjFDJcupDynQuQQQic+B5ZbP1RXPjKl5KK5FKj1sWRXEZhQHn3pC2A8F/MEjYxyHrU0qSMScSOAxwfUMd2K9fD1FKmrvwOiMroc9EG0JILpoXRxHOvAlWAEiZI4kcMjUPXprPGRUoZlyK1FdXLprzDEKAKAVb1+8rn5mT8Jq9PjXmZ1eB+RRNeieYFAFAFAS7dzb2rEUp87krH4XgfHx7fXz+G9v+wcl8ThlpvKPTxXh1XLfbb2MFjb2p1N+TJLXxx6oqvdgxSyiQjHxgOT92f/AN417eE9v4rDYd0I69Hzj5fboclXBU6lRTfr4jQDHAcBXiuTk7vc60rCzbm2Ft17DIfRX958Pvr2PY/sepj6l3pBbv7Lx+n7HLisVGjHx6EEnmZ2LMSWPEk1+mUaMKMFTpqyWyPnpzc3mlua61KhQBQBQHouvLPXNN3cpEjSSMqIoyzMQAAO81KTbsgQq56V7BW0r18gzjUsYA9fnspx7K6lg6jXJGnZsaQ7+WbWr3QZ+qRwjeY2pWbGBjt9IcRkVm8PUU8ltSuR3sMN295IL5HeAsVRtJ1KV44B7fA1SpSlTdpEOLW583k3kgsVR5ywDtpGlS3EDPZ4Up0pVHaIjFvYVX3SLYw6NbSe6RrKuI2PmSDK+o8OVaRwtR3svAsoM44ulXZ5OCZlHeYiR/lJP2VZ4Or4fuOzkO9p732kFuly0mqGRtCsgLZYhjjA4jghznlWUaE5ScUtSFFt2E35U9nfHl/wmrT3Or0+ZPZyOiz6R7GXrNLSe5xtK2Y2HmqQD6z5w4VDwtRWuvAOm0csnSts8cjM3qjP7yKssHV8P3HZyO3ZG+2zr1xEGHWNyWWMjV4AkaSfDPqzVZ4erTV3sHCS1JPDbonBFVR/2gD7qwbb3KC3eTeSCxRXnLBXbSNKluOCezwFXp0pVHaJKi3sR/8AKns748v+E1a+51enzLdnI6LTpHsZBIVaTEaGRsxt6IKrw7zlhwqHhaitdb+IyMZbtb121+XFuWPV41akK+lnHPn6JqlSjOnbMRKLW51bw7dhsouunLBNQXzVJOTnHAeqq06cpu0SEm9EJLnpHsY1iZmkAlTWvubHzQzJxxy4oeFarC1HdJbeJZQZKba4SRFdGDIwDKwOQQeIINYNNOzKCTbe+NraTrbzFxI4UgBCRhyVHEcuIrWFCc45lsWUW1cX7U6SbGCSSJzKXjYowWM8wcHBJANWhhakkmiVBvU5I+lfZ5OD16jvMf8AAk/ZV3g6ngT2bJVsXblvdprt5VkUc8ZBX9JThl9ornnTlB2kijTW4xqhAUAUAq3r95XPzMn4TV6fGvMzq8D8iia9E8wKAKAKAKAl27e3tWIpT53JWPwvA+Pj2+vn8L7f9g9nfE4Zd39UenivDquXlt7OCxub/HU35MktfHnqCzbm11t175D6K/vPh99ez7H9kVMfU10gt39l4/T9r8uKxUaMfHoQO4nZ2LscseZr9MoUKdCmqdNWiuR89OcpycpbmutSoUAUAUAUB6Lryz1yA9NEchsFKZ0LMpkx8XDAE+Gsr7cV14JrtNehpT3IVuLtrZiRdRe2yaix93ZA4IJ4A8NSYzgY4cM5FdVenVbzQfoXkpbpkj302NaW2yJTZ4Mcssb6g5cN54AwcngAMVhQqTnWWfdJlYtuWpu6Dfe1x88PwLUY7iXl9xV3Rj05e97b50/gNTgeJ+QpbsrvfMYNrj8wt/tQmu2jz/8ATNI8/Mm/SFsrZ0dgrxLAlx7no6vSC2SNeQvMaSxye0CuTDTqupZt2KQbb1IFG7/9PkBz1YvISvdrMNxr+wR/ZXZp2njZ/Vfk05+g/wBxdobKjgcX8avKZSVJiZsR6EAGQOHnBuFY141nJdm9LdSslJ7ElvJ9lzWN89hEqyJAQzCJkOlzy4jjnR9lYJVo1Iqo+fUpaSauRboy8h62by7yfRoGjr9GNWeOnV247q3xPaWXZ39C8836RRvLHFJfOuzwSjOohCZ4vgeh2ga8kH2jhitaTagnU9S0du8ekEzgZ544+uvEOUrfpy97W/zx/A1d2B4n5fc1pbsjO5l3sZLYC+VTPrbnHM3m/B4opFb1o13LubeaLSUr6Eg2lFsx9m3s+z0UFU6tmCSKeLI2MOB3A1hHtVVjGoyveUkmcvQX6V36ovvkq2O2j6iryH3TP/V4+eT7mrLB/E9CtPcq7b0JMez0UZLWwAHezzS/vNd1N2c2+v2NVzHfR7vm1hIba5yICxU6s5t3zgnHxc+kOzn35yxFBVFmjv8AUicL6o7elXB2naspyGjiII5Eda2CD2iq4T4Ul5/Qinwsju2ow22XVgCrXqqQeIIaVQQR2gg4ram7UL+H2LR4S5L3cXZ0ilfJYkz8KNQjDxBXFeasRVT4mY55dSnd3p5Nn7VVAxOm46h+zWhfRkj2hh4gV6VRKrSv4XNn3onoWvHOcKAKAVb1+8rn5mT8Jq9PjXmZ1eB+RRNeieYFAFAFAFAFASOx3pZYirjU4HmHv/S9X2/bXyWN/wDy8KuJU6TywfEun/nz+XjsenS9ouNNqSu+X5EFxO0jF3OWPM19RQoU6FNU6atFcjzpzlOTlLc11qVCgCgCgCgCgPRdeWeuJd594bazRfKSdMh0AaC2eHHIA5Y51pTpSm+6Sot7Fb75bu7KNu91aXEcbAErGsissh+KEzqRjyGMAdorto1a2ZRmjWMpXsyM7I61tl36jUYUe3bwVi/nEezTn2V0Tsqseuv0Lu2ZEo6IN4ra2jninlSIs4dS5ABGkKRk8MjT9tc+LpTk04q5SpFvY19Lu8tvdCGG3cSlGLMycRkjSqg8mJyeWftqcHSlC7loTTi1uR7pItTBcQxHnHZwIfWikfurfDPNFvq2WhqvUnFj0Q2xCu08+CASB1Y5jOM6TwrkeOn0Rn2rNfSxsqG12bbwwIERbleHHiTFNkkniSe81OEm51ZSl0+6JptttsTdHEWy2t5PLjbiXrjp61wp0aI8YBI83Vq9ua0xPbZl2d7W5epM83Ike2m2WljeJYvbdY8JLLFIpLBPAE8Bk/TWMFWdSLnffmVWa6uQDcjdoX/lScesSINFxwNeeR8DjHhmuuvV7PK+Vy8pWsdPRttyOyvCLhFVX9zLso1QMDjnzVc5VvYTyNRiabqQ7vn5/wB5CautC+45AwypBHeDmvIOcrfpy97W/wA8fwNXdgeJ+X3NaW7OHo33MsruzEs8ReTrHXIllXgCMcFYD7KtiMRUhO0X8kJzadkSHeXdqC02XeJaxlQya2Gt2zpxk+cSeCisadWU6sXJlVJuSuQroh29b2sk6zyLF1ippZjhfMLZBPIHzhzrpxdOU0squaVIt7DTpa3rtZ7dIIJUlbrA7FDlVVQ3whwJyRwHjVMJRnGWaSsRCLT1I5t60aKbZUbAhhDbkg8wWmLEfSa2pyTjUa6v6ErmTfpN3G8pBurdfd1HnoP7ZR2/OAcu8cO6uXDYjJ3ZbfQpCdtGVLZ3TvLbq7EiNkRAfgrrzp9QJPDs5V6LSSbXM26jjbLhdsuzEAC9UknkAJVJJ7gBWUPgen2Kx4S57/fOwhUs1zEcDgqOGY47AFyTXmRoVG7ZWYqLZT+6tm+0dq9aFITr/KJP+xQ+tVJ8SAo9vdXpVZKlSt4WNpPLEv8AryDnCgCgFW9fvK5+Zk/CavT415mdXgfkUTXonmAaAm21t1oY7IlQfK4kjlm85j5smrIxnSMYPIfB8a541W5+DOmVKKh4rUWW25k7iM64FMqB41aTBcEZwBjOQOfZ41d1orqUVCTttqYbn7KSa9EE6ZUawy6mHnID2qQeBHfSrJqF0RSgpTyyNse50z6CHgRZSerDyEFsHgoGMlseuo7ZLqT2En0NVvulORqcxRjrDGBJIFMjKcEJ38QRzFS6q5EKjLnodG+O7ggeWSIBYEdIwupiwYxq555yPO76ilUzJJ7k1aWVtrY0vufOuoyPDGiqrGR3IUa+QzjOeHd2ip7VPa5DoyW9kd1rubiG4M0sSyIFKESjSA3wmOOCnsPgaq62qsi6oaO7+ZzLuLdctUIJXUqmTi4xk6RjJxU9vEr7vPwEz7LcW63J0iNnKKCTqJGc8Mchg8c1pmWbKZ5HlzHDVioUB6Lryz1xLvRuzBfxrHNrAVtSshwQcEdoIPA9orSlVlTd4loya2IpH0QWgbJmuCO7MYz7QldLx0+i/vqW7Vk02fsK3gg8mjiUQkEFDx1auB1ZyWJ7Sa5ZVJSlmb1KNtu5D73oksnYskk8QPwVZSB6tSlvpJrpjjaiWqTLqoxnu70d2do4lAeWRTlWlIOk94UALnxwSO+s6mKnNW2RDm2G8/R7bX8xmlknVigTCNGBhc/GQnPHvqaWKnTjlSQjNxViVwx6VCjkAB9HCuYoKN692otoRLFM0iqriQGMqDkKy/CVhjDns7q1pVXSd0WjJxIv+SCy+Wuvrxf+Kt/fp9F/fUt2jN9n0WWkevTLcnXG0Zy0XAPjJGI+fCoeMm7aLr/dR2jGu6m5MGz3d4XmYuoU9YUIABzw0ovGs6uIlVSTSKym5HNvN0d2l5IZSXilPpNGV8/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+q08RKnFxSRCm0rEnrAqQ/avRzaT3PlJMsblg5EbIFZlOckFTxOOOCPpya6YYqcY5S6m0rHNtTovtJ5pJnluA0jFyFaPALcTjMZOPbUwxc4xUUl/fUKo0rGu36JrBT5zTuO5pFH4FU1LxtR7WJ7Rkv2PseC1Tq7eNY15nHMnvJPFj4kk1zznKbvJlG29zuqhAUAUAq3r95XPzMn4TV6fGvMzq8D8iia9E8w79hPEtxE05xErBmwCc6eIGB3kAVWd8rsWhbMs2xLLbfeNrmQzQxCGUMjSKjdYyYITUc+dwwCMdtYOi8qs9TdV1md1o/wBzmm27bi5sHV2aO3jVHbQwPmgjOMZPsqyhLLLxIdSOaLXI4t39sRRbRe4ckRF5SDpJOHLaeA49tWnBuGVFac0qmZ7anRe7dgZ9nkMcQMTJ5p4Aup4d/AHlVVCVpeJMqkW4+B17Z21Z3gXrJZIzDLIy4jJ61HbVw+K3ADjy499RGE4bLctOcJ7vY3ba29Z3aXETSvGrSpKjiNm1aY0QjHYcqeeOYqIwnFp2JnUhNNNmdzvPbtKzRXMsOY41BaIOjadWQyac6sH0gRz8KhU5Jaq4dWLejt6aGifbljIbqIEwxzRxr1ixHDOhYs2gcRnI591WUJqz3sQ6lN5ltfwOe52sZ9o28tqGkKIgKgEHzdWscezSx41KhlptSIc81ROJp6RblOvW3j4Rwg8B8eU62+8fbSgnbM+ZGIazZVyInW5gFAei68s9cWbf27DZRiWcsqFguoIzYJ5Z0g4HDn6u+r06cqjtElRb0QX234ImgVny1wcRBQWL8AcjSDhQCCSeApGnKSbXLcKLYzqhAUAUAutdtQyXEtsjEywhTIulhjWAV4kYPAjlV3TkoqT2ZNna58sduQTTzW6MTLDjrBpYY1cuJGD7KSpyjFSezDTSuMqoQJt6NvrYxJKyM4aRY8KRwL548ezhWlKm6jsiUrndtO/WGGWUjV1SM5UEZ80aseBIqsY5ml1CVzHYu0RcwRTqColRXAPMBhnBpOOSTi+Qas7BtbasNtH1kzhEyFzgkljyAAyST3CkIObtEJXMdjbZhukZ4H1BWKNwYFWHMFWAIPrFTOEoO0g01ubNq7TitozLM4SNeZPjyAHMk9wqIwlN2igk3sKbXfCGSRE6q6XrDpRntplVieXnFceNaOhJK91+6JyskNYlQoAoAoAoAoBbtHbUUE0EL69dwzKmFJGUGTk9nA/f3Grxg5JyXIlK4xVgeRz2fRVCD7QBQBQBQCrev3lc/MyfhNXp8a8zOrwPyKJr0TzDr2TarLPFGzaVd1Ut3An76rJ2TZaKvJIl+29i2kQlR7aeAID1dxl3VyOWoDIUH2eysITm7NNPwN5whG90147kd/8Ahq48oS2wvWumtRq4acE8+/zTWvaRy5jLspZsvM6YNzrlghzEvWDKapAC/gBzLVDrRJVCT6Giz3XuJASQkYDmP3VwupxwKr8Y/ZUurFEKlJ+Bsttz7twx0qoVzGxdwNBAzk/9vEcRnORUOtFEqjNki2lsS0g6seRXU2qNXLRGQqCc5HDkeGfaKzjOcv1JGsoQj+lsjUu7cxuhbqqh3BkQFuAQ5Iye/ArVVFlzGLpPPlRutdzrmQIR1Q6xdaBpAC4IzgDmTjie6odaKJVGTPmzN27kgSArF55jGqUIzsp0sqd5yCOfZSVSOwjSlvsad8bBILuSKMEKNJGSSfOUE8TxPE1NKTlFNkVYqM2kJa0MwoD0XXlnrnLtOwjuInhlGpJFKsPA9o7iOYPYQKtGTi7olOxRuy5JIjEzTuqrdNYdd5uYIY9LEISMIz9Y3HsCYGBmvUmk76cs1ur/AB9zd6/Uab0bburfy+CC6mlijWF1l15aJnZRp1jnq1EY8PXVKNOE8kpRSvf1Iik7XRv313pk8pn8mumMS2at7lLlRJ1yAnzTjVpYD21WhRWRZo63+ViIx0V1zLB3R2bNHH1s9zLO8qIxDY0xnBOEA5DiBx4nGe2uOrOLdoq1jOTT2RFbG0mk21tIQXHUELBk9Wj6h1SYGG5Yrok0qELq+/1LvgRE9obTuLS9vVExLPNBHLMAqHSQScc1jJHDPZgmuiMIzpx05OyLJJpDr/rk0YaCW7dg869UsFzA8iqyvlJZmwI1yFIPM8RWXZqXeUeXNO3ouZW19bCm62089i8cs/WOm0VEep1ZurAxnUPTUMfSxgk92BWipqM00v0/Mtaz9BlYW6BdrFrqUOkk6rG0oHXe5txdSMucA4xj0fCqSb/x6cly21IfI37Cae2Ox2W5mZLldLRMV0KoRcKqgDlq5nJ4CoqZZdpotOYlZ30HPSpcKzWVszLD1kxkFwx4QGLGDjIBJ19pwKywqdpS30263K0+bE/R5tlxeNa9bAfdJZZ5g4byxjgJo7Ac8SF4YHIVriaayZ7Pkkuhaa0uOOlUlHsJ3BNvFchpeGQOK6SR6gw9uO2ssLqpRW7RWnzRJ9obwwLCXilid2RjCodSZWCkgAA5PLsrCNNt2a8/Aokytl27OLO1vUv5JLmScI8BZdLZYjQIgOGABxHMNntFdvZxzyg46Jb/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/OZEWHTk44kFiRkHGTSUIZHPKtk/qS0st7HfuNYmXZr9TdzLcss2iITcAyyagwX0gT5uTn4Z76piJWqq8dNOXgRPSWw13E2vcbQkgkLyCK2gCS8SOvuG4HV8YBQG9b1nXhGkmrat6eC/v0KzSiWHXGZhQBQCrev3lc/MyfhNXp8a8zOrwPyKJr0TzDp2bJGsqGZC8QPnqCQSvhgjj28+yole2hMbX12JxZ7btrbrWW8kniZWCWzI5xq5DU/IDl2cO+udwlK3ds+p0xnGN+9ddDKDbdkbq3vGnZWSERtF1TnS2lhktyx5xHDPZUZJ5XGxKnDOp35BtNbYjZ0s05i0Rq4Ghm1gFWwCPRbIHMdvhSObvJISy9xt2Ps29cFyvnOkBSViOst+t1IxyCOel6KlKPj62DrRl4elxVvLvDHcWrxq7M7XAfzlwWRU0gnAC8wOHPlV6dNxlfwKVailC3ia96d52dohazyKghVWCl1GsZzw4Z4Y41NOnbiRFWq3bK+Q5h25ZG7hvGnZSIRGYuqc6Tg8Sw4Y444Z7KzcJ5XGxoqkM6nfkKn25B12zn1nTBGqyHS3mkc+zj7KvkdpeJTtI3g+h0bU2paXYQvO0RhmlYDq2PWo8moFceixAHPtzURjOOyvcmU4Ttd2sxFvjfxz3cksR1I2nBwRyUA8Dx5itKUXGKTMq0lKbaEtaGYUB6Lryz1woDiOyLfQ8fURaHbU69WuHY/CIxgtwHE8eFWzyve5N2Ry52pZwmWygsmmCAGeOCCMquoZAYEgMxA5DJ4eFbKE5WnKVr7NstZvVsb7P2PZyRI62kSq8a+a8CAhWw2lhjhg8SO+s5TmnxfMrdjhFAAAAAHAAdgFZkGmOzjV2kWNBI+NbhQGfHAamxk4A7alybVri4ntBbXE13E1ngqUEjyQqFuMjIIbHugGO3lwrR5oxi83z2/gtqktTtO79p1Yi8mg6sHUE6pMBu/GMZ8ar2k73u7kZmA3ftMk+TQZYgn3JOJHI8uYp2k+rF2ZNsS2LtIbeEyOCGYxoSwIwQTjJyOFO0la12Ls4NhXlpdlhHCo8klaFdUaDq2XGerxnSOXLFXqRnDd7q5LTXqNr/Z8U66Jo0kXOcOoYZ7+PbWcZOLunYhOwiiltmvvIvJYswRLNG+hMJlxgINPmEHByD2Vraap5827sTra5JJYwwKsAQRggjII8R21gVFcWxLK2JmWC3hKgsZBHGukAHJ1YGkYzWjqVJ91tsm7ehtg2JarJ1yQQiU8esEaajnt1AZqHUm1lbdhd7GxtkW5R4zBCUdtTr1aYduephjDNkDie6ozyve7F2F1sm3lJaSCJ2K6SWjQkqDkKSRxGQDiinJbMXZFtnb420+m4hsLuTC6FkS3jJCj4IYNkDwrolQlHuykv3LOLWjZIhsG0ZEBtYQq+cqmJPMJ4nAxgHvrDtJ33f7lbs3w7Ht0ZWSCFWUkqVjQFS3BiCBwJ7e+oc5PRsXZy7TtLeCOS58niLxB5shEDFtOWIbGQzaRk8+A7qtGUpNRvvoE29BbsgK9kbuytYYrieMsowo85vjMF4gHjV53U8k22kWe9mxlupsbyO2SInU/F5G+PI5y7fSeHgBVKs88m/7YrJ3Y3rMgKAKAVb1+8rn5mT8Jq9PjXmZ1eB+RRNeieYFAFAFAbJZ3YKGZmCjChmJ0juGeQ8BUWQuzXUgKAKAKAKAKAKAKAKA9F15Z64UAUBVm9b20Vxc3dptEW12nCWFjwmZFGAEbixIwMgMO7HE130lNxUJwuuT6GsbtJNaCnbm27m4mRLiVbXVaI6B55bdFkfGX80Eu2cgK3AAHt56U6cYxbir69E9CySS0/k692bee/vJ4Zr6cokEDN1MrgOxijwy6gCoJyx80ZJqtVxpwUoxW73XiRKyWiOra015BeXGzo5Zj5YUaCQyOTAhJ64gk5AVQ2ADwwvaarBQlBVGl3d/HoQrNX6HDtrbM0E13F18624u7aJ3DuWhhKEtpJJKFscxxJ8TV4U4yjF2V7N+buSop2Mtv7Qih8njtLt5LWSZuud7qUKGVV0xmZQWRMEsQM57eXCKcJSu5xs7aafOwSet1qcct3OLeJTtC3lSOWU9X5ZLH1yaYyqidghkKFm7ccRzwQLqMcz7rWi5J29NbXJ0vt8izdxb8T2MMgWRQQQBKxZsBiM6jxYHHAnsxXBXjlqNGUlZ2KtsZHN51KTSxLLtO4VzFIVJGE7uB9oOM13ySyXavaKNXt6HVfbUmtDc263E4gF9FE8rOzPFE6ln0sclScc/DvNRGEZ5ZNK+Vu3VhJPXwFu8NwkUt21ldSyKLeI9aJ3ZhmZAw6wHOOPf2mr002oqceb0t4dCYq9rokG3d5RPdyC2vgkfkGNfWOI0lMqKCccA2HC6wCRnwrGnRywWaOubpraxVRstVzEV/edZs6/i89ni8nYyJdvPFITIFJGWIBIckrkjzQcAqK2hG1WD635WZaK7yHu0nSS72fb2V9N1c3WiRkupJMEIhIyztg6c4HwSc4zWMU1CcpxV1blYqlo20dO8Uk+yrqPqXuJo57doY0eRn/8AmBgKfOOASSvIDPn1Wmo1oPNZNO/oRG0lqT/d3Z7W9tFE8jyuqjW7szFmPFjliTjJOB2DFclSSlJtKxm3d3K/6JNmTSWMciXksaCQ5iVISpwRniyFuPr9VdmMlFVGnH11/k0qvvCa/wB6tOzbiI3UguheMAOtfWEEg4A5yFwCOeOytI0f8qeXS3TTYso97bQxv2lax2jdm6ug9vetHGoncKoMkY5Z7pCAOQwMDiczFRVSEMq1XTwYVrpeB0bR2utwb4Xt1LDJGgFvCJTGrgoSDgf0pY4znPBuHA8KwpuOXJG993a/P5EJWtZFhdHZ/wDptp80P31x4j4svMznxMkVYlQoAoAoBVvX7yufmZPwmr0+NeZnV4JeRRGoV6J5gahQBqFAGoUAahQBqFAGoUAahQBqFAGoUAahQBqFAGoUAahQHoyvLPXCgCgND2cZbUY0LfGKjP04zU3ewMprZHxrRWxy1KDj1Z5UTaBmIwDkAZPbioAFBnOBnvoDF4FIIKqQ3MEDj6++gMDaR6dGhNHxdIx9HKpu73ASWUbAK0aEDkCoIHqGOFLsG4DHAVAMBCvPSuc55DnQA8CkEFVIbmCBx9ffS4MRaoBpCLjGMaRjHdjuqbsAtpGBgIgGMY0jGO7HdS7AJaRhSgRAp5qFGDnvHI0u73B9jt0XAVVAHLAAx6u6l2CJBjc7ZZJP6OyiV4175Jhxc+IXgPXmujgo3X6n8kabQ8yZVzGZiiAcAAB4CgNfkkeSdCZbmdIyfWe2puwZ9SuCNIweJGBxNQDBrVCdRRSwGASoyB3Z7qm7BtVQBgDA8KgH2gCgCgCgPjqCMEZB5g9tAaPIYvk0+qv8KnMyLIPIYvk0+qv8KZmLIPIYvk0+qv8ACmZiyDyGL5NPqr/CmZiyDyGL5NPqr/CmZiyDyGL5NPqr/CmZiyDyGL5NPqr/AApmYsg8hi+TT6q/wpmYsg8hi+TT6q/wpmYsg8hi+TT6q/wpmYsg8hi+TT6q/wAKZmLIPIYvk0+qv8KZmLIPIYvk0+qv8KZmLIPIYvk0+qv8KZmL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data:image/jpeg;base64,/9j/4AAQSkZJRgABAQAAAQABAAD/2wCEAAkGBxMSEhUTExQVFhQXGBwYGRgYFxcgIRYaFxwcHB0fHx4eICggGhslHRccIjEkJykrLi4vHR8zODMsNygtLisBCgoKDg0OGxAQGywkICYwNCw0LDQsNCwsLCwsLC8sLDQ0LDQsLCwsLCwsLCwsLCwsLCwsLCwsLCwsLCwsLCwsLP/AABEIAJUBUwMBEQACEQEDEQH/xAAcAAACAgMBAQAAAAAAAAAAAAAABQYHAgMECAH/xABQEAACAQMBBAUFCwgJAwIHAAABAgMABBESBQYhMQcTQVFhFCIycYEjNEJSU3ORkqGxshdUcnSjwdHSMzVDgpOis8LiFWLTZIMWJCVj4/Dx/8QAGwEBAAMBAQEBAAAAAAAAAAAAAAECAwQFBgf/xAA2EQACAQIEAwUHBAIDAQEAAAAAAQIDEQQSITEyQVETImFxgQUUM6GxweFCkdHwI1IVYnLiBv/aAAwDAQACEQMRAD8AvGgIzvbvtbWA0sesmIyIlPHj2seSD18T2A1vSw86m23UtGDZVO2ukq/nJ0OIE+LEOPtc8c+rFd8MJTjvqbKCRFrm+lk/pJZJP03dvxE10KMVskWOepB1wbTnj9CeZP0JZF+4iquEXul+wsh5YdIG0YuVwXHdIqt9pGr7aylhqT5FXCJKdl9MMgwLi3Vu9omIP1Wz+KsJYFfpf7lXS6Ey2T0h7PnwOuETH4Mo0f5j5p+muaeFqR5X8ijhJEpRwQCCCDyI7a5yhlQBQBQBQBQBQBQBQBQBQBQGLsACSQAOJJ7AKEN21ZEjv3GJGXq2MYOFdSMnx0nHD21ye9xvtoed/wAlFSatp1Hmz9v282Aki6vitwP0Hn7K3hWhLZnXTxNKpwsZ1obhQBQBQCrev3lc/MyfhNXp8a8zOrwPyKJr0TzAoAoAoAoAoAoAoAoAoAoAoAoAoC2OkjfDyGIRxY8olB08vc15FyO3jwAPM+o1yYah2ju9ke1CNyiJpWdmdyWZiSzE5LE8yT2mvWSsrI3MQM8BzPADvoCX7D6N764wzIIEPwpeBI8EHnfW01zzxVOO2pVzSJps/ogt1x108sh7kCoP9x+2uWWOk9kijqvkOIejLZq/2LN4tLJ/Nis3i6r5/Ir2kjYejbZv5uf8SX+ao96q9Rnkck/RVs9vREqfoyk/izVljKv9RPaSE950OxH+iupF+cRW/DprRY584/35k9r4HFa7g7Wsjmzukx8UOyg/3GUofpq7xNGpxx/vnuTni90PbHenakHC92dJIB/aW+lj69KswP0r6qxlRoy4J/uVcYvZkm2TvTa3B0pJpk+SkBR/qvgn2ZFYTpTjq1p13RRxaHVZkBQBQBQBQBQBQBQC3am3YLce6ONXxF4sfZ2e3ArOdWMN2YVcTTpcT9OZAd4d5pLnzR5kXxQeLfpHt9XL11wVa7npyPHxGMlV0WiEVYHIfCKEE43DguG90aRxAMgKTkOfDPJR4dvtrtwqm9b6Hrez41X3m3l+pNq7T1QoAoBVvX7yufmZPwmr0+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+mtgPHDgfTxFZPEVI8UTCWOrQ44f35mK7/AJ7YB7JP+NPfPD5kL2n/ANfn+DL8oH/p/wBp/wAKe+eHzJ/5P/r8/wAGD7/t2QD2uf5aj3t9CH7TfKPz/ByTb9XB9FI19jH99VeKnysZS9o1XskhVebw3MvBpmx3L5o/y4rKVact2c88VVnvL7CysjAKA2W8DSNpRSzHsUEmpSbdkTGLk7RVyYbB3KOQ9zy5iMH8RH3D6eyuylhec/2PTw/s98VX9v5JuiBQAAABwAHYBXbseqlbRGVCQoAoBVvX7yufmZPwmr0+NeZnV4H5FE16J5gUAUAUAUBkiEkAAkk4AHMk9g7zQFjbH6OlNu3XkrO4yuOUXcD2MT2/QO+uWWI72mx2Qw3d72/0IHtXZsltK0Uq4YfQw7CD2g10RkpK6OWUXF2Zx1YqFAFAFAFAFAR411n0JfnRhu6LSzV2Hu04EjntAPFF9gP0k15OJq5525IwnK7JhXMUCgCgCgCgCgCgCgCgCgCgCgPhFALrrYFtJ6UKZ7wMH6Rg1nKjCW6MJ4alPeKFNxuNbt6LSJ6mBH+YE/bWTwsHtc55ezqT2ujgl3A+LP7Gj/eG/dWbwnRmD9mdJfL8nM24U3ZLGfWGH8ar7pLqUfs2fKSPi7hzdskf+b+FPdJdUF7NqdUdEO4B+FOPYn7y37qssJ1ZdezHzl8vyNLTcm2Ti2uT9JsD6FxWkcLBb6nRD2fSjvdj60s44hpjRUHcoA//ALW8YqOyOuEIwVoqxvqxcKAKAKAKAVb1+8rn5mT8Jq9PjXmZ1eB+RRNeieYFAFAFAfUUkgAEknAA5knsHjQFr7jbni3AnnAM5Hmr2RA/7+89nIdpPFVq5tFsd1Cjl7z3JnWB0ifebd6O9i0NwccUfHFT+9T2ir06jg7mdSmpqzKX2rs2S3kaKVcMPoYdhB7Qa74yUldHnSi4uzOSrFQoAoAoAoDXtnZGjab2rcmuQg/QmcFf8ritqc70lJdPofQJ925eW9u8kezoVleN3UuIwE05GVY9pAxhK8qjSdWVkzCMczItb9Llu7qgt5wWYLk9Xw1HHxvGuh4KSV7os6T6ljVxGYUBDd6+kKGwn6h4ZXbQHymjGGJHawOfNrppYaVSOZNF4wbVw3X6Qob6VokhlQrG0uW0YIUqCODHj5wpVwsqcbtroJQaVxMvTHbEZ8nuP2f81a+4y6ot2T6n38sVt+bXH7L+anuMuqHZPqH5Yrb82uP2X81PcZdUOyfU22nS3bySIgt5wXZVBPV8CxA+N41DwUkr3RHZPqWI7AAknAHEk9gFcRmQXbXSnZwkrEHuGHamAn1jz9agiuuGDqS1ehoqbELdMrdlkMfrH/4q29xX+3y/JbsvEabK6WreR0SSCWMswXUCrKCTgZ5HHHsBrKeCkldNFXTYx3o6RYbG4Nu8MrsFVsrox53rYGqUsLKpHMmiIwbVxT+WK2/Nrj9l/NWvuMuqLdk+oflitvza4/ZfzU9xl1Q7J9Q/LFbfm1x+y/mp7jLqh2T6h+WK2/Nrj9l/NT3GXVDsn1GW7vSXBeXMdskMytJqwzaMDSjPxwxPJTWdTCShFyutCHTaVxtvjvdDs5YzIrO0hICppzhRxbiRwGQPaKzo0XVbsVjHMLt1ukWC+nECxyRsVLKX0YYrzAwTxxk+w1erhZU45r3JlBpXJnXMUCgCgCgCgFW9fvK5+Zk/CavT415mdXgfkUTXonmBQBQH1VJIABJJwAO0nkB3mgLW3G3OFuBPOMzkeavZED/v7z2ch254q1XNotjuo0cveluTSsDpIdtjf6GG4WJV1oDiVwfRPco+Fjt+gca3jQbjc554hRlYltvOsih0YMrDII5EGsWraM3TTV0Kt593o72LS3muOKPjip/ep7RV6dRwZSpTU1YpjamzpLeRopV0sPoI7CD2g13RkpK6PNlFxdmclWICgCgCgLB6TNi6Luyv1HBZ4Ul8NMilGPhzU/3awwtS8JU30dv2PcpvRo6em33jF+sL/py1GC+I/L+CKe5TmzP6aL5xPxCvRlwvyNnsepK8I5QoCiumT+sf/Yj+969XB/C9Tenwnzoh9+y/qkv44qnF/DXmvuKnCQaH0R6hXU9zR7lnbj9Hdte2cdxJJOrsXBCNGB5jsoxlCeSjtrhr4qVObikv6vMylNp2H35ILL5a6+vD/wCKsvfp9F8/5K9q+hsteiazjdHE1ySjKwBaLBKkEZ9z5cKh42bVrL++o7Rirpq2669XZo2A69ZLj4S5wg/RyrE+oVfBU07zfoTTXMh3R9usu0Lhkdyscahm041Nk4AGeXifDxyOnEVuyjdbsvOWVFoydFuzSuBHIp+MJpM/QSV+yuH3yr1+SMu0kRS/6IpRMvUTqYs5LSA60x4KMP8A5a3jjVl7y1LqouZLN5ejuC9nM8k0ysVVSE0Y80Y7VJrnpYqVOOVJFIzaVhX+R+1+XuPpi/krT36fRFu1fQr7f/d2Owulgjd3UwrJl9Ocs8i480AYwg+2uyhVdSGZ9f4NIu6uatxtgpfXQgkZ0UozZTGcrjvBGONTXqOnDMhJ2VyxvyP2vy9x9MX8lcXv0+iM+1fQYbv9GtvZ3Edyk0zNHqIDGPB1IyHOFB5Me2qVMXKcXFpakOo2rFWb/bd8tvZHU5jX3OL9Fe3+82T6iK78PT7OCXM0irITbKv2t5o509KNw48ccx6iMj21pKKlFxfMs1fQ9OWF2s0aSoco6hlPeGGR99eHJOLszlasb6gBQBQBQCrev3lc/MyfhNXp8a8zOrwPyKJr0TzAoD6oJOAMk8AB2k/voC1dxtzhbgTzjMxHmr8kD/v8ezkO2uOrWzaLY7qNHL3pbk1rnOkrzfzfLGq2tm48pJB2d6qe/vPZyHHl1UaP6pHJXrfpiVvXUcZJ9zN7Gs20PlrdjxHahPwl/eP388atLPqtzajWyOz2LTXb1qRnyiHj/wDcT+NceSXQ7u0j1Ql3oSxvY9LXECuvoP1iZU/TxU9orSnng9jOqqc1uipbu2aNyjYJHapyGHYVI5g99dkJxnwvw8n/ACcEouLszTViAoAoD0FtKxSeJ4ZBlHUqw8D3HsI5g9hrzIycXdHsJ2IL01DFhECcnyhOPf7nLXXgviPy+6L09ynLGQLLGx5K6sfUGBP3V6UldNGzLz/Khsz5Z/8ABm/lryvc6vT5r+THspB+VDZnyz/4M38tPc6vT5r+R2UirekfbUN5eddAxZOqRclWXipbPBgD2iu/D05Qhll1NIJpWZ39EPv2X9Ul/HFVcX8Nea+5FThIND6I9Qrqe5o9y3ujvfSytbCKGaXTIrSEjQ5xqkZhxCkciK87EUKk6jlFaafQxnFuV0ST8pOzflz/AIcv8tYe61ehXJI79i742d3J1UEut9JbGhxwGATkgDtFUnQnBXkiHFrVlfdN2y2EsN0AShTqWPxSrMy59etvorswU9HH1NKb0sQTd7bs1lMJoGAbGGUjKup7GHsHEYIrrqU41I2kXaTVmW9u70o2s+FnzbyH4xyhPg/Z/eArzqmEnHWOpk6bWxOopAwDKQVIyCDkEeB7a5DMyoAoCkOmv+sE/Vk/1Jq9XBfC9fsjenwnP0Pf1kPmpP8AbU4z4XqKnCXvXkmBDulPb3ktkyqcSz+5rjmAfTb2Lwz3stdOFp56muy1LwV2V90QbDE920rrmOBDz5F5AVUdxAXWfq12YyplhZbs0qOyItvHso2t1Nbn+zchfFTxQ/VIrenPPBSLp3Vy1uhjbXWWz2zHzoGyvzchJ+xtQ8AVrz8bTtLN1+pjUWtyxa4zMKAKAKAVb1+8rn5mT8Jq9PjXmZ1eB+RRNeieYfQM8BxP30Bam425wgAnnGZjxVT/AGQP+/7q46tXNotjuo0cveluTauc6Svd/N8tOq2tm87lJIPg96qfjd57Ozjy6aNH9Ujkr1v0xK2rrOMKAKAKAf7u7B63Ekg9z7B8f/j99fL+3fbqwydCg+/zf+v/ANfQ9HBYLtO/Ph+v4JJtfZSTppPBh6LAej4erwr5L2Z7Wq4GrnWsXxLr4+fj+56mIw0a0bc1s/7yIFd2rROUcYYfb4jvFfp2GxNPE0lVpO6f9/c+dqU5U5OMtzTW5QKA9F15Z65X3Tb7xi/WF/05a7MF8R+X8GlPcpi2i1uiZxqZVz3aiB++vSbsrmxaP5G//V/sf+dcPv3/AF+Zl2vgH5Gz+d/sf+dPfv8Ar8x2vgQXfHd/yC56jrOs8xX1adPpFhjGT8WuqjU7SOaxpF3Vx30Q+/Zf1SX8cVZ4v4a819ytThIND6I9Qrqe5o9yd7q9G731slytysYcsNJiLY0MV56xz055VyVcUqcstr+v4KSmou1hv+RuT88T/AP/AJKz9+X+vz/BXtV0H+5HR49hc9e1wsg6tk0iMr6RU5zrPxaxr4pVI5bW9fwVlO6sTa/so5o2ilQOjDDKw4GuWMnF3RmnYqjeTomkUl7Nw68+qkOGHgr8m/vY9Zr0KeNT0n+5sqnUrraFhLA/VzRvG/xXUjPiOxh4jIrtjJSV4u5otdhvunvbcWDgoxaHPnwk+aR2lfiN4jn25rOrRjUWu/UiUVI9C2F4k0SSxnKSKHU94YZFeNKLi7M5mrHRUApDpr/rBP1ZP9SavVwXwvX7I3p8Jz9D39ZD5qT/AG1OM+F6ipwl715Jgeeukfb/AJZeuVOYovco+46T5ze1s+wLXsYankhru9TogrIku4W+1jYWoiZZjKzF5CqLgseAwdXEBQBWGIoVKk7rYrKLbI/0jbdtr2eOe3EgbRok1qBnScqRgnPpMD6hW2GpzpxcZFoJpWZx7h7a8kvYpCcIx6uT9B+GfYcN7KtXp56bRMldHoyvGOYKAKAKAVb1+8rn5mT8Jq9PjXmZ1eB+RRNeieYFAWTuHvnq021y3nco5CfS7lY/G7j2+vny1qP6onZQr/pkG/m+mnVbW7edykkB9HvVT8bvPZ6+SjRb70iK9e3diVrkV12Zx3R9qCQoAoB/u7sLrcSSD3PsHx/+P318x7d9urCp0KD/AMnN/wCv5+h6GCwfad+fD9fwTMCvzxtt3Z7or27thbdcDBkPor3eJ8Pvr2/Y3saeOneWkFu+vgvH6HJisWqKsuIgs8zOxZiSx4kmv0ulShRgqdNWS2R8/KTk80tzXWhUKA9F15Z65X3Tb7xi/WF/05a7MF8R+X8GlPcpzZn9NF84n4hXoy4X5Gz2PUleEcoUBRXTJ/WP/sR/e9erg/hepvT4T50Q+/Zf1SX8cVTi/hrzX3FThIND6I9Qrqe5o9y/uiP+q4f0pf8AVevIxfxX6fRHPU4iY1zFAoBPtHeizgmWCWdElb4JPLPLUeSZ7NRGa0jSnJZktCyi3qNwc8RyrMqcO29mwXELJcKrR4JJbHm4HpA/BI7xyq0JSi7x3JTa2PMTAZODkdhPaOw+Fe6dJ6M6P4WTZ1qGGD1QOD3Nkj7CK8au71JeZzz4mSCsSpSHTX/WCfqyf6k1ergvhev2RvT4Tn6Hv6yHzUn+2pxnwvUVOEszpK2/5HZOVOJZfc4+8Fh5zf3VyfXiuHDU889dkZwV2UtudsHy26jt8lUILOy4yiKOJGeHPSvLmwr061Ts4ORtJ2VyzPyPWv5xc/TF/wCOuH36fRfP+TPtX0NF/wBEMAjcxTztIFJQN1eCwHAHCA4J8amOOlfVK398R2vgVCR3j2GvSNj0N0cbb8rsY2Y5kj9yk7yycif0l0t7TXjYinkqNctzmmrMk9YFQoAoBVvX7yufmZPwmr0+NeZnV4H5FE16J5gUAUBK929tK2IpcauSsccfA+Pce318/ivb3sacL4nDXtvKK5eK8Oq5b7bevgsWnanU35Mk3VjuH0Cvje1qf7P9z1cq6CHeLYPWDrIhhxzUfD/5ffX0/sL286DVDEO8Hs/9fx9PI87GYLP34b9Ov5IaRX6AndXR4g93d2F1uJJB7mOQ+P8A8fvr5n277cWFToUH/k5v/X8/Tc9DBYPtO/Ph+v4JoBjgK/PG23dnu7Czbm2Ft1wMGQ+ivd4nw++vZ9j+x546pd6QW7+y8focmKxSorx6EEnmZ2LMSWPEk1+mUaMKMFTpqyWyPn5Scm5Sd2a60KhQBQHouvLPXIB00xM1lEFUsfKF4AE/2cndXXgmlN36fwaU9yodm2cnXRe5yf0ifAb4w8K9GUllevI1b0PTteGcwUBR/TBbO20cqjsOpj4hWPa/cK9TCNKlvzN6b7p86JbZ1vZSyOo8llGSpHHVF3jwqcXJdmtea+4qPukIisZdI9yk5D4Dfwrqco33NG1cZ2W0b+FBHE91GgzhV6wAZOTwHeTms3GnJ3dirUWb/wDru0/l7z60tR2dLoiLRMZNu7Twfd7zl8aWip0eiJSiP+lDYs5uhOsMjpJDGWdUZhrA0kEjODgDniscLUjkyt8ysGrEX2ZvLd2o0w3EkY7FyCB6lYFR7BXRKjCerVy+VPkdG0N6768BiknkkVuBjQKNXgQgBb1HNVjRp09UrEKKRJtyejaaZ1lvEMUIIPVt6UvgRzRe/OCe7trCvioxVoav6FZTtsXUowMDgK8wwPtAUr0zWztfoVR2HkyDIUnj1k3cPGvUwbSp78/sjem+6c/RFbOu0QWR1HVScSrAfB7xU4trst+YqPumrpP2lLd3jKqSGKHMaYRsE589uXaRj1KO+mFioQ1erEEkiX9DGwjFDJcupDynQuQQQic+B5ZbP1RXPjKl5KK5FKj1sWRXEZhQHn3pC2A8F/MEjYxyHrU0qSMScSOAxwfUMd2K9fD1FKmrvwOiMroc9EG0JILpoXRxHOvAlWAEiZI4kcMjUPXprPGRUoZlyK1FdXLprzDEKAKAVb1+8rn5mT8Jq9PjXmZ1eB+RRNeieYFAFAFAS7dzb2rEUp87krH4XgfHx7fXz+G9v+wcl8ThlpvKPTxXh1XLfbb2MFjb2p1N+TJLXxx6oqvdgxSyiQjHxgOT92f/AN417eE9v4rDYd0I69Hzj5fboclXBU6lRTfr4jQDHAcBXiuTk7vc60rCzbm2Ft17DIfRX958Pvr2PY/sepj6l3pBbv7Lx+n7HLisVGjHx6EEnmZ2LMSWPEk1+mUaMKMFTpqyWyPnpzc3mlua61KhQBQBQHouvLPXNN3cpEjSSMqIoyzMQAAO81KTbsgQq56V7BW0r18gzjUsYA9fnspx7K6lg6jXJGnZsaQ7+WbWr3QZ+qRwjeY2pWbGBjt9IcRkVm8PUU8ltSuR3sMN295IL5HeAsVRtJ1KV44B7fA1SpSlTdpEOLW583k3kgsVR5ywDtpGlS3EDPZ4Up0pVHaIjFvYVX3SLYw6NbSe6RrKuI2PmSDK+o8OVaRwtR3svAsoM44ulXZ5OCZlHeYiR/lJP2VZ4Or4fuOzkO9p732kFuly0mqGRtCsgLZYhjjA4jghznlWUaE5ScUtSFFt2E35U9nfHl/wmrT3Or0+ZPZyOiz6R7GXrNLSe5xtK2Y2HmqQD6z5w4VDwtRWuvAOm0csnSts8cjM3qjP7yKssHV8P3HZyO3ZG+2zr1xEGHWNyWWMjV4AkaSfDPqzVZ4erTV3sHCS1JPDbonBFVR/2gD7qwbb3KC3eTeSCxRXnLBXbSNKluOCezwFXp0pVHaJKi3sR/8AKns748v+E1a+51enzLdnI6LTpHsZBIVaTEaGRsxt6IKrw7zlhwqHhaitdb+IyMZbtb121+XFuWPV41akK+lnHPn6JqlSjOnbMRKLW51bw7dhsouunLBNQXzVJOTnHAeqq06cpu0SEm9EJLnpHsY1iZmkAlTWvubHzQzJxxy4oeFarC1HdJbeJZQZKba4SRFdGDIwDKwOQQeIINYNNOzKCTbe+NraTrbzFxI4UgBCRhyVHEcuIrWFCc45lsWUW1cX7U6SbGCSSJzKXjYowWM8wcHBJANWhhakkmiVBvU5I+lfZ5OD16jvMf8AAk/ZV3g6ngT2bJVsXblvdprt5VkUc8ZBX9JThl9ornnTlB2kijTW4xqhAUAUAq3r95XPzMn4TV6fGvMzq8D8iia9E8wKAKAKAKAl27e3tWIpT53JWPwvA+Pj2+vn8L7f9g9nfE4Zd39UenivDquXlt7OCxub/HU35MktfHnqCzbm11t175D6K/vPh99ez7H9kVMfU10gt39l4/T9r8uKxUaMfHoQO4nZ2LscseZr9MoUKdCmqdNWiuR89OcpycpbmutSoUAUAUAUB6Lryz1yA9NEchsFKZ0LMpkx8XDAE+Gsr7cV14JrtNehpT3IVuLtrZiRdRe2yaix93ZA4IJ4A8NSYzgY4cM5FdVenVbzQfoXkpbpkj302NaW2yJTZ4Mcssb6g5cN54AwcngAMVhQqTnWWfdJlYtuWpu6Dfe1x88PwLUY7iXl9xV3Rj05e97b50/gNTgeJ+QpbsrvfMYNrj8wt/tQmu2jz/8ATNI8/Mm/SFsrZ0dgrxLAlx7no6vSC2SNeQvMaSxye0CuTDTqupZt2KQbb1IFG7/9PkBz1YvISvdrMNxr+wR/ZXZp2njZ/Vfk05+g/wBxdobKjgcX8avKZSVJiZsR6EAGQOHnBuFY141nJdm9LdSslJ7ElvJ9lzWN89hEqyJAQzCJkOlzy4jjnR9lYJVo1Iqo+fUpaSauRboy8h62by7yfRoGjr9GNWeOnV247q3xPaWXZ39C8836RRvLHFJfOuzwSjOohCZ4vgeh2ga8kH2jhitaTagnU9S0du8ekEzgZ544+uvEOUrfpy97W/zx/A1d2B4n5fc1pbsjO5l3sZLYC+VTPrbnHM3m/B4opFb1o13LubeaLSUr6Eg2lFsx9m3s+z0UFU6tmCSKeLI2MOB3A1hHtVVjGoyveUkmcvQX6V36ovvkq2O2j6iryH3TP/V4+eT7mrLB/E9CtPcq7b0JMez0UZLWwAHezzS/vNd1N2c2+v2NVzHfR7vm1hIba5yICxU6s5t3zgnHxc+kOzn35yxFBVFmjv8AUicL6o7elXB2naspyGjiII5Eda2CD2iq4T4Ul5/Qinwsju2ow22XVgCrXqqQeIIaVQQR2gg4ram7UL+H2LR4S5L3cXZ0ilfJYkz8KNQjDxBXFeasRVT4mY55dSnd3p5Nn7VVAxOm46h+zWhfRkj2hh4gV6VRKrSv4XNn3onoWvHOcKAKAVb1+8rn5mT8Jq9PjXmZ1eB+RRNeieYFAFAFAFAFASOx3pZYirjU4HmHv/S9X2/bXyWN/wDy8KuJU6TywfEun/nz+XjsenS9ouNNqSu+X5EFxO0jF3OWPM19RQoU6FNU6atFcjzpzlOTlLc11qVCgCgCgCgCgPRdeWeuJd594bazRfKSdMh0AaC2eHHIA5Y51pTpSm+6Sot7Fb75bu7KNu91aXEcbAErGsissh+KEzqRjyGMAdorto1a2ZRmjWMpXsyM7I61tl36jUYUe3bwVi/nEezTn2V0Tsqseuv0Lu2ZEo6IN4ra2jninlSIs4dS5ABGkKRk8MjT9tc+LpTk04q5SpFvY19Lu8tvdCGG3cSlGLMycRkjSqg8mJyeWftqcHSlC7loTTi1uR7pItTBcQxHnHZwIfWikfurfDPNFvq2WhqvUnFj0Q2xCu08+CASB1Y5jOM6TwrkeOn0Rn2rNfSxsqG12bbwwIERbleHHiTFNkkniSe81OEm51ZSl0+6JptttsTdHEWy2t5PLjbiXrjp61wp0aI8YBI83Vq9ua0xPbZl2d7W5epM83Ike2m2WljeJYvbdY8JLLFIpLBPAE8Bk/TWMFWdSLnffmVWa6uQDcjdoX/lScesSINFxwNeeR8DjHhmuuvV7PK+Vy8pWsdPRttyOyvCLhFVX9zLso1QMDjnzVc5VvYTyNRiabqQ7vn5/wB5CautC+45AwypBHeDmvIOcrfpy97W/wA8fwNXdgeJ+X3NaW7OHo33MsruzEs8ReTrHXIllXgCMcFYD7KtiMRUhO0X8kJzadkSHeXdqC02XeJaxlQya2Gt2zpxk+cSeCisadWU6sXJlVJuSuQroh29b2sk6zyLF1ippZjhfMLZBPIHzhzrpxdOU0squaVIt7DTpa3rtZ7dIIJUlbrA7FDlVVQ3whwJyRwHjVMJRnGWaSsRCLT1I5t60aKbZUbAhhDbkg8wWmLEfSa2pyTjUa6v6ErmTfpN3G8pBurdfd1HnoP7ZR2/OAcu8cO6uXDYjJ3ZbfQpCdtGVLZ3TvLbq7EiNkRAfgrrzp9QJPDs5V6LSSbXM26jjbLhdsuzEAC9UknkAJVJJ7gBWUPgen2Kx4S57/fOwhUs1zEcDgqOGY47AFyTXmRoVG7ZWYqLZT+6tm+0dq9aFITr/KJP+xQ+tVJ8SAo9vdXpVZKlSt4WNpPLEv8AryDnCgCgFW9fvK5+Zk/CavT415mdXgfkUTXonmAaAm21t1oY7IlQfK4kjlm85j5smrIxnSMYPIfB8a541W5+DOmVKKh4rUWW25k7iM64FMqB41aTBcEZwBjOQOfZ41d1orqUVCTttqYbn7KSa9EE6ZUawy6mHnID2qQeBHfSrJqF0RSgpTyyNse50z6CHgRZSerDyEFsHgoGMlseuo7ZLqT2En0NVvulORqcxRjrDGBJIFMjKcEJ38QRzFS6q5EKjLnodG+O7ggeWSIBYEdIwupiwYxq555yPO76ilUzJJ7k1aWVtrY0vufOuoyPDGiqrGR3IUa+QzjOeHd2ip7VPa5DoyW9kd1rubiG4M0sSyIFKESjSA3wmOOCnsPgaq62qsi6oaO7+ZzLuLdctUIJXUqmTi4xk6RjJxU9vEr7vPwEz7LcW63J0iNnKKCTqJGc8Mchg8c1pmWbKZ5HlzHDVioUB6Lryz1xLvRuzBfxrHNrAVtSshwQcEdoIPA9orSlVlTd4loya2IpH0QWgbJmuCO7MYz7QldLx0+i/vqW7Vk02fsK3gg8mjiUQkEFDx1auB1ZyWJ7Sa5ZVJSlmb1KNtu5D73oksnYskk8QPwVZSB6tSlvpJrpjjaiWqTLqoxnu70d2do4lAeWRTlWlIOk94UALnxwSO+s6mKnNW2RDm2G8/R7bX8xmlknVigTCNGBhc/GQnPHvqaWKnTjlSQjNxViVwx6VCjkAB9HCuYoKN692otoRLFM0iqriQGMqDkKy/CVhjDns7q1pVXSd0WjJxIv+SCy+Wuvrxf+Kt/fp9F/fUt2jN9n0WWkevTLcnXG0Zy0XAPjJGI+fCoeMm7aLr/dR2jGu6m5MGz3d4XmYuoU9YUIABzw0ovGs6uIlVSTSKym5HNvN0d2l5IZSXilPpNGV8/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+q08RKnFxSRCm0rEnrAqQ/avRzaT3PlJMsblg5EbIFZlOckFTxOOOCPpya6YYqcY5S6m0rHNtTovtJ5pJnluA0jFyFaPALcTjMZOPbUwxc4xUUl/fUKo0rGu36JrBT5zTuO5pFH4FU1LxtR7WJ7Rkv2PseC1Tq7eNY15nHMnvJPFj4kk1zznKbvJlG29zuqhAUAUAq3r95XPzMn4TV6fGvMzq8D8iia9E8w79hPEtxE05xErBmwCc6eIGB3kAVWd8rsWhbMs2xLLbfeNrmQzQxCGUMjSKjdYyYITUc+dwwCMdtYOi8qs9TdV1md1o/wBzmm27bi5sHV2aO3jVHbQwPmgjOMZPsqyhLLLxIdSOaLXI4t39sRRbRe4ckRF5SDpJOHLaeA49tWnBuGVFac0qmZ7anRe7dgZ9nkMcQMTJ5p4Aup4d/AHlVVCVpeJMqkW4+B17Z21Z3gXrJZIzDLIy4jJ61HbVw+K3ADjy499RGE4bLctOcJ7vY3ba29Z3aXETSvGrSpKjiNm1aY0QjHYcqeeOYqIwnFp2JnUhNNNmdzvPbtKzRXMsOY41BaIOjadWQyac6sH0gRz8KhU5Jaq4dWLejt6aGifbljIbqIEwxzRxr1ixHDOhYs2gcRnI591WUJqz3sQ6lN5ltfwOe52sZ9o28tqGkKIgKgEHzdWscezSx41KhlptSIc81ROJp6RblOvW3j4Rwg8B8eU62+8fbSgnbM+ZGIazZVyInW5gFAei68s9cWbf27DZRiWcsqFguoIzYJ5Z0g4HDn6u+r06cqjtElRb0QX234ImgVny1wcRBQWL8AcjSDhQCCSeApGnKSbXLcKLYzqhAUAUAutdtQyXEtsjEywhTIulhjWAV4kYPAjlV3TkoqT2ZNna58sduQTTzW6MTLDjrBpYY1cuJGD7KSpyjFSezDTSuMqoQJt6NvrYxJKyM4aRY8KRwL548ezhWlKm6jsiUrndtO/WGGWUjV1SM5UEZ80aseBIqsY5ml1CVzHYu0RcwRTqColRXAPMBhnBpOOSTi+Qas7BtbasNtH1kzhEyFzgkljyAAyST3CkIObtEJXMdjbZhukZ4H1BWKNwYFWHMFWAIPrFTOEoO0g01ubNq7TitozLM4SNeZPjyAHMk9wqIwlN2igk3sKbXfCGSRE6q6XrDpRntplVieXnFceNaOhJK91+6JyskNYlQoAoAoAoAoBbtHbUUE0EL69dwzKmFJGUGTk9nA/f3Grxg5JyXIlK4xVgeRz2fRVCD7QBQBQBQCrev3lc/MyfhNXp8a8zOrwPyKJr0TzDr2TarLPFGzaVd1Ut3An76rJ2TZaKvJIl+29i2kQlR7aeAID1dxl3VyOWoDIUH2eysITm7NNPwN5whG90147kd/8Ahq48oS2wvWumtRq4acE8+/zTWvaRy5jLspZsvM6YNzrlghzEvWDKapAC/gBzLVDrRJVCT6Giz3XuJASQkYDmP3VwupxwKr8Y/ZUurFEKlJ+Bsttz7twx0qoVzGxdwNBAzk/9vEcRnORUOtFEqjNki2lsS0g6seRXU2qNXLRGQqCc5HDkeGfaKzjOcv1JGsoQj+lsjUu7cxuhbqqh3BkQFuAQ5Iye/ArVVFlzGLpPPlRutdzrmQIR1Q6xdaBpAC4IzgDmTjie6odaKJVGTPmzN27kgSArF55jGqUIzsp0sqd5yCOfZSVSOwjSlvsad8bBILuSKMEKNJGSSfOUE8TxPE1NKTlFNkVYqM2kJa0MwoD0XXlnrnLtOwjuInhlGpJFKsPA9o7iOYPYQKtGTi7olOxRuy5JIjEzTuqrdNYdd5uYIY9LEISMIz9Y3HsCYGBmvUmk76cs1ur/AB9zd6/Uab0bburfy+CC6mlijWF1l15aJnZRp1jnq1EY8PXVKNOE8kpRSvf1Iik7XRv313pk8pn8mumMS2at7lLlRJ1yAnzTjVpYD21WhRWRZo63+ViIx0V1zLB3R2bNHH1s9zLO8qIxDY0xnBOEA5DiBx4nGe2uOrOLdoq1jOTT2RFbG0mk21tIQXHUELBk9Wj6h1SYGG5Yrok0qELq+/1LvgRE9obTuLS9vVExLPNBHLMAqHSQScc1jJHDPZgmuiMIzpx05OyLJJpDr/rk0YaCW7dg869UsFzA8iqyvlJZmwI1yFIPM8RWXZqXeUeXNO3ouZW19bCm62089i8cs/WOm0VEep1ZurAxnUPTUMfSxgk92BWipqM00v0/Mtaz9BlYW6BdrFrqUOkk6rG0oHXe5txdSMucA4xj0fCqSb/x6cly21IfI37Cae2Ox2W5mZLldLRMV0KoRcKqgDlq5nJ4CoqZZdpotOYlZ30HPSpcKzWVszLD1kxkFwx4QGLGDjIBJ19pwKywqdpS30263K0+bE/R5tlxeNa9bAfdJZZ5g4byxjgJo7Ac8SF4YHIVriaayZ7Pkkuhaa0uOOlUlHsJ3BNvFchpeGQOK6SR6gw9uO2ssLqpRW7RWnzRJ9obwwLCXilid2RjCodSZWCkgAA5PLsrCNNt2a8/Aokytl27OLO1vUv5JLmScI8BZdLZYjQIgOGABxHMNntFdvZxzyg46Jb/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/OZEWHTk44kFiRkHGTSUIZHPKtk/qS0st7HfuNYmXZr9TdzLcss2iITcAyyagwX0gT5uTn4Z76piJWqq8dNOXgRPSWw13E2vcbQkgkLyCK2gCS8SOvuG4HV8YBQG9b1nXhGkmrat6eC/v0KzSiWHXGZhQBQCrev3lc/MyfhNXp8a8zOrwPyKJr0TzDp2bJGsqGZC8QPnqCQSvhgjj28+yole2hMbX12JxZ7btrbrWW8kniZWCWzI5xq5DU/IDl2cO+udwlK3ds+p0xnGN+9ddDKDbdkbq3vGnZWSERtF1TnS2lhktyx5xHDPZUZJ5XGxKnDOp35BtNbYjZ0s05i0Rq4Ghm1gFWwCPRbIHMdvhSObvJISy9xt2Ps29cFyvnOkBSViOst+t1IxyCOel6KlKPj62DrRl4elxVvLvDHcWrxq7M7XAfzlwWRU0gnAC8wOHPlV6dNxlfwKVailC3ia96d52dohazyKghVWCl1GsZzw4Z4Y41NOnbiRFWq3bK+Q5h25ZG7hvGnZSIRGYuqc6Tg8Sw4Y444Z7KzcJ5XGxoqkM6nfkKn25B12zn1nTBGqyHS3mkc+zj7KvkdpeJTtI3g+h0bU2paXYQvO0RhmlYDq2PWo8moFceixAHPtzURjOOyvcmU4Ttd2sxFvjfxz3cksR1I2nBwRyUA8Dx5itKUXGKTMq0lKbaEtaGYUB6Lryz1woDiOyLfQ8fURaHbU69WuHY/CIxgtwHE8eFWzyve5N2Ry52pZwmWygsmmCAGeOCCMquoZAYEgMxA5DJ4eFbKE5WnKVr7NstZvVsb7P2PZyRI62kSq8a+a8CAhWw2lhjhg8SO+s5TmnxfMrdjhFAAAAAHAAdgFZkGmOzjV2kWNBI+NbhQGfHAamxk4A7alybVri4ntBbXE13E1ngqUEjyQqFuMjIIbHugGO3lwrR5oxi83z2/gtqktTtO79p1Yi8mg6sHUE6pMBu/GMZ8ar2k73u7kZmA3ftMk+TQZYgn3JOJHI8uYp2k+rF2ZNsS2LtIbeEyOCGYxoSwIwQTjJyOFO0la12Ls4NhXlpdlhHCo8klaFdUaDq2XGerxnSOXLFXqRnDd7q5LTXqNr/Z8U66Jo0kXOcOoYZ7+PbWcZOLunYhOwiiltmvvIvJYswRLNG+hMJlxgINPmEHByD2Vraap5827sTra5JJYwwKsAQRggjII8R21gVFcWxLK2JmWC3hKgsZBHGukAHJ1YGkYzWjqVJ91tsm7ehtg2JarJ1yQQiU8esEaajnt1AZqHUm1lbdhd7GxtkW5R4zBCUdtTr1aYduephjDNkDie6ozyve7F2F1sm3lJaSCJ2K6SWjQkqDkKSRxGQDiinJbMXZFtnb420+m4hsLuTC6FkS3jJCj4IYNkDwrolQlHuykv3LOLWjZIhsG0ZEBtYQq+cqmJPMJ4nAxgHvrDtJ33f7lbs3w7Ht0ZWSCFWUkqVjQFS3BiCBwJ7e+oc5PRsXZy7TtLeCOS58niLxB5shEDFtOWIbGQzaRk8+A7qtGUpNRvvoE29BbsgK9kbuytYYrieMsowo85vjMF4gHjV53U8k22kWe9mxlupsbyO2SInU/F5G+PI5y7fSeHgBVKs88m/7YrJ3Y3rMgKAKAVb1+8rn5mT8Jq9PjXmZ1eB+RRNeieYFAFAFAbJZ3YKGZmCjChmJ0juGeQ8BUWQuzXUgKAKAKAKAKAKAKAKA9F15Z64UAUBVm9b20Vxc3dptEW12nCWFjwmZFGAEbixIwMgMO7HE130lNxUJwuuT6GsbtJNaCnbm27m4mRLiVbXVaI6B55bdFkfGX80Eu2cgK3AAHt56U6cYxbir69E9CySS0/k692bee/vJ4Zr6cokEDN1MrgOxijwy6gCoJyx80ZJqtVxpwUoxW73XiRKyWiOra015BeXGzo5Zj5YUaCQyOTAhJ64gk5AVQ2ADwwvaarBQlBVGl3d/HoQrNX6HDtrbM0E13F18624u7aJ3DuWhhKEtpJJKFscxxJ8TV4U4yjF2V7N+buSop2Mtv7Qih8njtLt5LWSZuud7qUKGVV0xmZQWRMEsQM57eXCKcJSu5xs7aafOwSet1qcct3OLeJTtC3lSOWU9X5ZLH1yaYyqidghkKFm7ccRzwQLqMcz7rWi5J29NbXJ0vt8izdxb8T2MMgWRQQQBKxZsBiM6jxYHHAnsxXBXjlqNGUlZ2KtsZHN51KTSxLLtO4VzFIVJGE7uB9oOM13ySyXavaKNXt6HVfbUmtDc263E4gF9FE8rOzPFE6ln0sclScc/DvNRGEZ5ZNK+Vu3VhJPXwFu8NwkUt21ldSyKLeI9aJ3ZhmZAw6wHOOPf2mr002oqceb0t4dCYq9rokG3d5RPdyC2vgkfkGNfWOI0lMqKCccA2HC6wCRnwrGnRywWaOubpraxVRstVzEV/edZs6/i89ni8nYyJdvPFITIFJGWIBIckrkjzQcAqK2hG1WD635WZaK7yHu0nSS72fb2V9N1c3WiRkupJMEIhIyztg6c4HwSc4zWMU1CcpxV1blYqlo20dO8Uk+yrqPqXuJo57doY0eRn/8AmBgKfOOASSvIDPn1Wmo1oPNZNO/oRG0lqT/d3Z7W9tFE8jyuqjW7szFmPFjliTjJOB2DFclSSlJtKxm3d3K/6JNmTSWMciXksaCQ5iVISpwRniyFuPr9VdmMlFVGnH11/k0qvvCa/wB6tOzbiI3UguheMAOtfWEEg4A5yFwCOeOytI0f8qeXS3TTYso97bQxv2lax2jdm6ug9vetHGoncKoMkY5Z7pCAOQwMDiczFRVSEMq1XTwYVrpeB0bR2utwb4Xt1LDJGgFvCJTGrgoSDgf0pY4znPBuHA8KwpuOXJG993a/P5EJWtZFhdHZ/wDptp80P31x4j4svMznxMkVYlQoAoAoBVvX7yufmZPwmr0+NeZnV4JeRRGoV6J5gahQBqFAGoUAahQBqFAGoUAahQBqFAGoUAahQBqFAGoUAahQHoyvLPXCgCgND2cZbUY0LfGKjP04zU3ewMprZHxrRWxy1KDj1Z5UTaBmIwDkAZPbioAFBnOBnvoDF4FIIKqQ3MEDj6++gMDaR6dGhNHxdIx9HKpu73ASWUbAK0aEDkCoIHqGOFLsG4DHAVAMBCvPSuc55DnQA8CkEFVIbmCBx9ffS4MRaoBpCLjGMaRjHdjuqbsAtpGBgIgGMY0jGO7HdS7AJaRhSgRAp5qFGDnvHI0u73B9jt0XAVVAHLAAx6u6l2CJBjc7ZZJP6OyiV4175Jhxc+IXgPXmujgo3X6n8kabQ8yZVzGZiiAcAAB4CgNfkkeSdCZbmdIyfWe2puwZ9SuCNIweJGBxNQDBrVCdRRSwGASoyB3Z7qm7BtVQBgDA8KgH2gCgCgCgPjqCMEZB5g9tAaPIYvk0+qv8KnMyLIPIYvk0+qv8KZmLIPIYvk0+qv8ACmZiyDyGL5NPqr/CmZiyDyGL5NPqr/CmZiyDyGL5NPqr/CmZiyDyGL5NPqr/AApmYsg8hi+TT6q/wpmYsg8hi+TT6q/wpmYsg8hi+TT6q/wpmYsg8hi+TT6q/wAKZmLIPIYvk0+qv8KZmLIPIYvk0+qv8KZmLIPIYvk0+qv8KZmLI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data:image/jpeg;base64,/9j/4AAQSkZJRgABAQAAAQABAAD/2wCEAAkGBxMSEhUTExQVFhQXGBwYGRgYFxcgIRYaFxwcHB0fHx4eICggGhslHRccIjEkJykrLi4vHR8zODMsNygtLisBCgoKDg0OGxAQGywkICYwNCw0LDQsNCwsLCwsLC8sLDQ0LDQsLCwsLCwsLCwsLCwsLCwsLCwsLCwsLCwsLCwsLP/AABEIAJUBUwMBEQACEQEDEQH/xAAcAAACAgMBAQAAAAAAAAAAAAAABQYHAgMECAH/xABQEAACAQMBBAUFCwgJAwIHAAABAgMABBESBQYhMQcTQVFhFCIycYEjNEJSU3ORkqGxshdUcnSjwdHSMzVDgpOis8LiFWLTZIMWJCVj4/Dx/8QAGwEBAAMBAQEBAAAAAAAAAAAAAAECAwQFBgf/xAA2EQACAQIEAwUHBAIDAQEAAAAAAQIDEQQSITEyQVETImFxgQUUM6GxweFCkdHwI1IVYnLiBv/aAAwDAQACEQMRAD8AvGgIzvbvtbWA0sesmIyIlPHj2seSD18T2A1vSw86m23UtGDZVO2ukq/nJ0OIE+LEOPtc8c+rFd8MJTjvqbKCRFrm+lk/pJZJP03dvxE10KMVskWOepB1wbTnj9CeZP0JZF+4iquEXul+wsh5YdIG0YuVwXHdIqt9pGr7aylhqT5FXCJKdl9MMgwLi3Vu9omIP1Wz+KsJYFfpf7lXS6Ey2T0h7PnwOuETH4Mo0f5j5p+muaeFqR5X8ijhJEpRwQCCCDyI7a5yhlQBQBQBQBQBQBQBQBQBQBQGLsACSQAOJJ7AKEN21ZEjv3GJGXq2MYOFdSMnx0nHD21ye9xvtoed/wAlFSatp1Hmz9v282Aki6vitwP0Hn7K3hWhLZnXTxNKpwsZ1obhQBQBQCrev3lc/MyfhNXp8a8zOrwPyKJr0TzAoAoAoAoAoAoAoAoAoAoAoAoAoC2OkjfDyGIRxY8olB08vc15FyO3jwAPM+o1yYah2ju9ke1CNyiJpWdmdyWZiSzE5LE8yT2mvWSsrI3MQM8BzPADvoCX7D6N764wzIIEPwpeBI8EHnfW01zzxVOO2pVzSJps/ogt1x108sh7kCoP9x+2uWWOk9kijqvkOIejLZq/2LN4tLJ/Nis3i6r5/Ir2kjYejbZv5uf8SX+ao96q9Rnkck/RVs9vREqfoyk/izVljKv9RPaSE950OxH+iupF+cRW/DprRY584/35k9r4HFa7g7Wsjmzukx8UOyg/3GUofpq7xNGpxx/vnuTni90PbHenakHC92dJIB/aW+lj69KswP0r6qxlRoy4J/uVcYvZkm2TvTa3B0pJpk+SkBR/qvgn2ZFYTpTjq1p13RRxaHVZkBQBQBQBQBQBQBQC3am3YLce6ONXxF4sfZ2e3ArOdWMN2YVcTTpcT9OZAd4d5pLnzR5kXxQeLfpHt9XL11wVa7npyPHxGMlV0WiEVYHIfCKEE43DguG90aRxAMgKTkOfDPJR4dvtrtwqm9b6Hrez41X3m3l+pNq7T1QoAoBVvX7yufmZPwmr0+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+mtgPHDgfTxFZPEVI8UTCWOrQ44f35mK7/AJ7YB7JP+NPfPD5kL2n/ANfn+DL8oH/p/wBp/wAKe+eHzJ/5P/r8/wAGD7/t2QD2uf5aj3t9CH7TfKPz/ByTb9XB9FI19jH99VeKnysZS9o1XskhVebw3MvBpmx3L5o/y4rKVact2c88VVnvL7CysjAKA2W8DSNpRSzHsUEmpSbdkTGLk7RVyYbB3KOQ9zy5iMH8RH3D6eyuylhec/2PTw/s98VX9v5JuiBQAAABwAHYBXbseqlbRGVCQoAoBVvX7yufmZPwmr0+NeZnV4H5FE16J5gUAUAUAUBkiEkAAkk4AHMk9g7zQFjbH6OlNu3XkrO4yuOUXcD2MT2/QO+uWWI72mx2Qw3d72/0IHtXZsltK0Uq4YfQw7CD2g10RkpK6OWUXF2Zx1YqFAFAFAFAFAR411n0JfnRhu6LSzV2Hu04EjntAPFF9gP0k15OJq5525IwnK7JhXMUCgCgCgCgCgCgCgCgCgCgCgPhFALrrYFtJ6UKZ7wMH6Rg1nKjCW6MJ4alPeKFNxuNbt6LSJ6mBH+YE/bWTwsHtc55ezqT2ujgl3A+LP7Gj/eG/dWbwnRmD9mdJfL8nM24U3ZLGfWGH8ar7pLqUfs2fKSPi7hzdskf+b+FPdJdUF7NqdUdEO4B+FOPYn7y37qssJ1ZdezHzl8vyNLTcm2Ti2uT9JsD6FxWkcLBb6nRD2fSjvdj60s44hpjRUHcoA//ALW8YqOyOuEIwVoqxvqxcKAKAKAKAVb1+8rn5mT8Jq9PjXmZ1eB+RRNeieYFAFAFAfUUkgAEknAA5knsHjQFr7jbni3AnnAM5Hmr2RA/7+89nIdpPFVq5tFsd1Cjl7z3JnWB0ifebd6O9i0NwccUfHFT+9T2ir06jg7mdSmpqzKX2rs2S3kaKVcMPoYdhB7Qa74yUldHnSi4uzOSrFQoAoAoAoDXtnZGjab2rcmuQg/QmcFf8ritqc70lJdPofQJ925eW9u8kezoVleN3UuIwE05GVY9pAxhK8qjSdWVkzCMczItb9Llu7qgt5wWYLk9Xw1HHxvGuh4KSV7os6T6ljVxGYUBDd6+kKGwn6h4ZXbQHymjGGJHawOfNrppYaVSOZNF4wbVw3X6Qob6VokhlQrG0uW0YIUqCODHj5wpVwsqcbtroJQaVxMvTHbEZ8nuP2f81a+4y6ot2T6n38sVt+bXH7L+anuMuqHZPqH5Yrb82uP2X81PcZdUOyfU22nS3bySIgt5wXZVBPV8CxA+N41DwUkr3RHZPqWI7AAknAHEk9gFcRmQXbXSnZwkrEHuGHamAn1jz9agiuuGDqS1ehoqbELdMrdlkMfrH/4q29xX+3y/JbsvEabK6WreR0SSCWMswXUCrKCTgZ5HHHsBrKeCkldNFXTYx3o6RYbG4Nu8MrsFVsrox53rYGqUsLKpHMmiIwbVxT+WK2/Nrj9l/NWvuMuqLdk+oflitvza4/ZfzU9xl1Q7J9Q/LFbfm1x+y/mp7jLqh2T6h+WK2/Nrj9l/NT3GXVDsn1GW7vSXBeXMdskMytJqwzaMDSjPxwxPJTWdTCShFyutCHTaVxtvjvdDs5YzIrO0hICppzhRxbiRwGQPaKzo0XVbsVjHMLt1ukWC+nECxyRsVLKX0YYrzAwTxxk+w1erhZU45r3JlBpXJnXMUCgCgCgCgFW9fvK5+Zk/CavT415mdXgfkUTXonmBQBQH1VJIABJJwAO0nkB3mgLW3G3OFuBPOMzkeavZED/v7z2ch254q1XNotjuo0cveluTSsDpIdtjf6GG4WJV1oDiVwfRPco+Fjt+gca3jQbjc554hRlYltvOsih0YMrDII5EGsWraM3TTV0Kt593o72LS3muOKPjip/ep7RV6dRwZSpTU1YpjamzpLeRopV0sPoI7CD2g13RkpK6PNlFxdmclWICgCgCgLB6TNi6Luyv1HBZ4Ul8NMilGPhzU/3awwtS8JU30dv2PcpvRo6em33jF+sL/py1GC+I/L+CKe5TmzP6aL5xPxCvRlwvyNnsepK8I5QoCiumT+sf/Yj+969XB/C9Tenwnzoh9+y/qkv44qnF/DXmvuKnCQaH0R6hXU9zR7lnbj9Hdte2cdxJJOrsXBCNGB5jsoxlCeSjtrhr4qVObikv6vMylNp2H35ILL5a6+vD/wCKsvfp9F8/5K9q+hsteiazjdHE1ySjKwBaLBKkEZ9z5cKh42bVrL++o7Rirpq2669XZo2A69ZLj4S5wg/RyrE+oVfBU07zfoTTXMh3R9usu0Lhkdyscahm041Nk4AGeXifDxyOnEVuyjdbsvOWVFoydFuzSuBHIp+MJpM/QSV+yuH3yr1+SMu0kRS/6IpRMvUTqYs5LSA60x4KMP8A5a3jjVl7y1LqouZLN5ejuC9nM8k0ysVVSE0Y80Y7VJrnpYqVOOVJFIzaVhX+R+1+XuPpi/krT36fRFu1fQr7f/d2Owulgjd3UwrJl9Ocs8i480AYwg+2uyhVdSGZ9f4NIu6uatxtgpfXQgkZ0UozZTGcrjvBGONTXqOnDMhJ2VyxvyP2vy9x9MX8lcXv0+iM+1fQYbv9GtvZ3Edyk0zNHqIDGPB1IyHOFB5Me2qVMXKcXFpakOo2rFWb/bd8tvZHU5jX3OL9Fe3+82T6iK78PT7OCXM0irITbKv2t5o509KNw48ccx6iMj21pKKlFxfMs1fQ9OWF2s0aSoco6hlPeGGR99eHJOLszlasb6gBQBQBQCrev3lc/MyfhNXp8a8zOrwPyKJr0TzAoD6oJOAMk8AB2k/voC1dxtzhbgTzjMxHmr8kD/v8ezkO2uOrWzaLY7qNHL3pbk1rnOkrzfzfLGq2tm48pJB2d6qe/vPZyHHl1UaP6pHJXrfpiVvXUcZJ9zN7Gs20PlrdjxHahPwl/eP388atLPqtzajWyOz2LTXb1qRnyiHj/wDcT+NceSXQ7u0j1Ql3oSxvY9LXECuvoP1iZU/TxU9orSnng9jOqqc1uipbu2aNyjYJHapyGHYVI5g99dkJxnwvw8n/ACcEouLszTViAoAoD0FtKxSeJ4ZBlHUqw8D3HsI5g9hrzIycXdHsJ2IL01DFhECcnyhOPf7nLXXgviPy+6L09ynLGQLLGx5K6sfUGBP3V6UldNGzLz/Khsz5Z/8ABm/lryvc6vT5r+THspB+VDZnyz/4M38tPc6vT5r+R2UirekfbUN5eddAxZOqRclWXipbPBgD2iu/D05Qhll1NIJpWZ39EPv2X9Ul/HFVcX8Nea+5FThIND6I9Qrqe5o9y3ujvfSytbCKGaXTIrSEjQ5xqkZhxCkciK87EUKk6jlFaafQxnFuV0ST8pOzflz/AIcv8tYe61ehXJI79i742d3J1UEut9JbGhxwGATkgDtFUnQnBXkiHFrVlfdN2y2EsN0AShTqWPxSrMy59etvorswU9HH1NKb0sQTd7bs1lMJoGAbGGUjKup7GHsHEYIrrqU41I2kXaTVmW9u70o2s+FnzbyH4xyhPg/Z/eArzqmEnHWOpk6bWxOopAwDKQVIyCDkEeB7a5DMyoAoCkOmv+sE/Vk/1Jq9XBfC9fsjenwnP0Pf1kPmpP8AbU4z4XqKnCXvXkmBDulPb3ktkyqcSz+5rjmAfTb2Lwz3stdOFp56muy1LwV2V90QbDE920rrmOBDz5F5AVUdxAXWfq12YyplhZbs0qOyItvHso2t1Nbn+zchfFTxQ/VIrenPPBSLp3Vy1uhjbXWWz2zHzoGyvzchJ+xtQ8AVrz8bTtLN1+pjUWtyxa4zMKAKAKAVb1+8rn5mT8Jq9PjXmZ1eB+RRNeieYfQM8BxP30Bam425wgAnnGZjxVT/AGQP+/7q46tXNotjuo0cveluTauc6Svd/N8tOq2tm87lJIPg96qfjd57Ozjy6aNH9Ujkr1v0xK2rrOMKAKAKAf7u7B63Ekg9z7B8f/j99fL+3fbqwydCg+/zf+v/ANfQ9HBYLtO/Ph+v4JJtfZSTppPBh6LAej4erwr5L2Z7Wq4GrnWsXxLr4+fj+56mIw0a0bc1s/7yIFd2rROUcYYfb4jvFfp2GxNPE0lVpO6f9/c+dqU5U5OMtzTW5QKA9F15Z65X3Tb7xi/WF/05a7MF8R+X8GlPcpi2i1uiZxqZVz3aiB++vSbsrmxaP5G//V/sf+dcPv3/AF+Zl2vgH5Gz+d/sf+dPfv8Ar8x2vgQXfHd/yC56jrOs8xX1adPpFhjGT8WuqjU7SOaxpF3Vx30Q+/Zf1SX8cVZ4v4a819ytThIND6I9Qrqe5o9yd7q9G731slytysYcsNJiLY0MV56xz055VyVcUqcstr+v4KSmou1hv+RuT88T/AP/AJKz9+X+vz/BXtV0H+5HR49hc9e1wsg6tk0iMr6RU5zrPxaxr4pVI5bW9fwVlO6sTa/so5o2ilQOjDDKw4GuWMnF3RmnYqjeTomkUl7Nw68+qkOGHgr8m/vY9Zr0KeNT0n+5sqnUrraFhLA/VzRvG/xXUjPiOxh4jIrtjJSV4u5otdhvunvbcWDgoxaHPnwk+aR2lfiN4jn25rOrRjUWu/UiUVI9C2F4k0SSxnKSKHU94YZFeNKLi7M5mrHRUApDpr/rBP1ZP9SavVwXwvX7I3p8Jz9D39ZD5qT/AG1OM+F6ipwl715Jgeeukfb/AJZeuVOYovco+46T5ze1s+wLXsYankhru9TogrIku4W+1jYWoiZZjKzF5CqLgseAwdXEBQBWGIoVKk7rYrKLbI/0jbdtr2eOe3EgbRok1qBnScqRgnPpMD6hW2GpzpxcZFoJpWZx7h7a8kvYpCcIx6uT9B+GfYcN7KtXp56bRMldHoyvGOYKAKAKAVb1+8rn5mT8Jq9PjXmZ1eB+RRNeieYFAWTuHvnq021y3nco5CfS7lY/G7j2+vny1qP6onZQr/pkG/m+mnVbW7edykkB9HvVT8bvPZ6+SjRb70iK9e3diVrkV12Zx3R9qCQoAoB/u7sLrcSSD3PsHx/+P318x7d9urCp0KD/AMnN/wCv5+h6GCwfad+fD9fwTMCvzxtt3Z7or27thbdcDBkPor3eJ8Pvr2/Y3saeOneWkFu+vgvH6HJisWqKsuIgs8zOxZiSx4kmv0ulShRgqdNWS2R8/KTk80tzXWhUKA9F15Z65X3Tb7xi/WF/05a7MF8R+X8GlPcpzZn9NF84n4hXoy4X5Gz2PUleEcoUBRXTJ/WP/sR/e9erg/hepvT4T50Q+/Zf1SX8cVTi/hrzX3FThIND6I9Qrqe5o9y/uiP+q4f0pf8AVevIxfxX6fRHPU4iY1zFAoBPtHeizgmWCWdElb4JPLPLUeSZ7NRGa0jSnJZktCyi3qNwc8RyrMqcO29mwXELJcKrR4JJbHm4HpA/BI7xyq0JSi7x3JTa2PMTAZODkdhPaOw+Fe6dJ6M6P4WTZ1qGGD1QOD3Nkj7CK8au71JeZzz4mSCsSpSHTX/WCfqyf6k1ergvhev2RvT4Tn6Hv6yHzUn+2pxnwvUVOEszpK2/5HZOVOJZfc4+8Fh5zf3VyfXiuHDU889dkZwV2UtudsHy26jt8lUILOy4yiKOJGeHPSvLmwr061Ts4ORtJ2VyzPyPWv5xc/TF/wCOuH36fRfP+TPtX0NF/wBEMAjcxTztIFJQN1eCwHAHCA4J8amOOlfVK398R2vgVCR3j2GvSNj0N0cbb8rsY2Y5kj9yk7yycif0l0t7TXjYinkqNctzmmrMk9YFQoAoBVvX7yufmZPwmr0+NeZnV4H5FE16J5gUAUBK929tK2IpcauSsccfA+Pce318/ivb3sacL4nDXtvKK5eK8Oq5b7bevgsWnanU35Mk3VjuH0Cvje1qf7P9z1cq6CHeLYPWDrIhhxzUfD/5ffX0/sL286DVDEO8Hs/9fx9PI87GYLP34b9Ov5IaRX6AndXR4g93d2F1uJJB7mOQ+P8A8fvr5n277cWFToUH/k5v/X8/Tc9DBYPtO/Ph+v4JoBjgK/PG23dnu7Czbm2Ft1wMGQ+ivd4nw++vZ9j+x546pd6QW7+y8focmKxSorx6EEnmZ2LMSWPEk1+mUaMKMFTpqyWyPn5Scm5Sd2a60KhQBQHouvLPXIB00xM1lEFUsfKF4AE/2cndXXgmlN36fwaU9yodm2cnXRe5yf0ifAb4w8K9GUllevI1b0PTteGcwUBR/TBbO20cqjsOpj4hWPa/cK9TCNKlvzN6b7p86JbZ1vZSyOo8llGSpHHVF3jwqcXJdmtea+4qPukIisZdI9yk5D4Dfwrqco33NG1cZ2W0b+FBHE91GgzhV6wAZOTwHeTms3GnJ3dirUWb/wDru0/l7z60tR2dLoiLRMZNu7Twfd7zl8aWip0eiJSiP+lDYs5uhOsMjpJDGWdUZhrA0kEjODgDniscLUjkyt8ysGrEX2ZvLd2o0w3EkY7FyCB6lYFR7BXRKjCerVy+VPkdG0N6768BiknkkVuBjQKNXgQgBb1HNVjRp09UrEKKRJtyejaaZ1lvEMUIIPVt6UvgRzRe/OCe7trCvioxVoav6FZTtsXUowMDgK8wwPtAUr0zWztfoVR2HkyDIUnj1k3cPGvUwbSp78/sjem+6c/RFbOu0QWR1HVScSrAfB7xU4trst+YqPumrpP2lLd3jKqSGKHMaYRsE589uXaRj1KO+mFioQ1erEEkiX9DGwjFDJcupDynQuQQQic+B5ZbP1RXPjKl5KK5FKj1sWRXEZhQHn3pC2A8F/MEjYxyHrU0qSMScSOAxwfUMd2K9fD1FKmrvwOiMroc9EG0JILpoXRxHOvAlWAEiZI4kcMjUPXprPGRUoZlyK1FdXLprzDEKAKAVb1+8rn5mT8Jq9PjXmZ1eB+RRNeieYFAFAFAS7dzb2rEUp87krH4XgfHx7fXz+G9v+wcl8ThlpvKPTxXh1XLfbb2MFjb2p1N+TJLXxx6oqvdgxSyiQjHxgOT92f/AN417eE9v4rDYd0I69Hzj5fboclXBU6lRTfr4jQDHAcBXiuTk7vc60rCzbm2Ft17DIfRX958Pvr2PY/sepj6l3pBbv7Lx+n7HLisVGjHx6EEnmZ2LMSWPEk1+mUaMKMFTpqyWyPnpzc3mlua61KhQBQBQHouvLPXNN3cpEjSSMqIoyzMQAAO81KTbsgQq56V7BW0r18gzjUsYA9fnspx7K6lg6jXJGnZsaQ7+WbWr3QZ+qRwjeY2pWbGBjt9IcRkVm8PUU8ltSuR3sMN295IL5HeAsVRtJ1KV44B7fA1SpSlTdpEOLW583k3kgsVR5ywDtpGlS3EDPZ4Up0pVHaIjFvYVX3SLYw6NbSe6RrKuI2PmSDK+o8OVaRwtR3svAsoM44ulXZ5OCZlHeYiR/lJP2VZ4Or4fuOzkO9p732kFuly0mqGRtCsgLZYhjjA4jghznlWUaE5ScUtSFFt2E35U9nfHl/wmrT3Or0+ZPZyOiz6R7GXrNLSe5xtK2Y2HmqQD6z5w4VDwtRWuvAOm0csnSts8cjM3qjP7yKssHV8P3HZyO3ZG+2zr1xEGHWNyWWMjV4AkaSfDPqzVZ4erTV3sHCS1JPDbonBFVR/2gD7qwbb3KC3eTeSCxRXnLBXbSNKluOCezwFXp0pVHaJKi3sR/8AKns748v+E1a+51enzLdnI6LTpHsZBIVaTEaGRsxt6IKrw7zlhwqHhaitdb+IyMZbtb121+XFuWPV41akK+lnHPn6JqlSjOnbMRKLW51bw7dhsouunLBNQXzVJOTnHAeqq06cpu0SEm9EJLnpHsY1iZmkAlTWvubHzQzJxxy4oeFarC1HdJbeJZQZKba4SRFdGDIwDKwOQQeIINYNNOzKCTbe+NraTrbzFxI4UgBCRhyVHEcuIrWFCc45lsWUW1cX7U6SbGCSSJzKXjYowWM8wcHBJANWhhakkmiVBvU5I+lfZ5OD16jvMf8AAk/ZV3g6ngT2bJVsXblvdprt5VkUc8ZBX9JThl9ornnTlB2kijTW4xqhAUAUAq3r95XPzMn4TV6fGvMzq8D8iia9E8wKAKAKAKAl27e3tWIpT53JWPwvA+Pj2+vn8L7f9g9nfE4Zd39UenivDquXlt7OCxub/HU35MktfHnqCzbm11t175D6K/vPh99ez7H9kVMfU10gt39l4/T9r8uKxUaMfHoQO4nZ2LscseZr9MoUKdCmqdNWiuR89OcpycpbmutSoUAUAUAUB6Lryz1yA9NEchsFKZ0LMpkx8XDAE+Gsr7cV14JrtNehpT3IVuLtrZiRdRe2yaix93ZA4IJ4A8NSYzgY4cM5FdVenVbzQfoXkpbpkj302NaW2yJTZ4Mcssb6g5cN54AwcngAMVhQqTnWWfdJlYtuWpu6Dfe1x88PwLUY7iXl9xV3Rj05e97b50/gNTgeJ+QpbsrvfMYNrj8wt/tQmu2jz/8ATNI8/Mm/SFsrZ0dgrxLAlx7no6vSC2SNeQvMaSxye0CuTDTqupZt2KQbb1IFG7/9PkBz1YvISvdrMNxr+wR/ZXZp2njZ/Vfk05+g/wBxdobKjgcX8avKZSVJiZsR6EAGQOHnBuFY141nJdm9LdSslJ7ElvJ9lzWN89hEqyJAQzCJkOlzy4jjnR9lYJVo1Iqo+fUpaSauRboy8h62by7yfRoGjr9GNWeOnV247q3xPaWXZ39C8836RRvLHFJfOuzwSjOohCZ4vgeh2ga8kH2jhitaTagnU9S0du8ekEzgZ544+uvEOUrfpy97W/zx/A1d2B4n5fc1pbsjO5l3sZLYC+VTPrbnHM3m/B4opFb1o13LubeaLSUr6Eg2lFsx9m3s+z0UFU6tmCSKeLI2MOB3A1hHtVVjGoyveUkmcvQX6V36ovvkq2O2j6iryH3TP/V4+eT7mrLB/E9CtPcq7b0JMez0UZLWwAHezzS/vNd1N2c2+v2NVzHfR7vm1hIba5yICxU6s5t3zgnHxc+kOzn35yxFBVFmjv8AUicL6o7elXB2naspyGjiII5Eda2CD2iq4T4Ul5/Qinwsju2ow22XVgCrXqqQeIIaVQQR2gg4ram7UL+H2LR4S5L3cXZ0ilfJYkz8KNQjDxBXFeasRVT4mY55dSnd3p5Nn7VVAxOm46h+zWhfRkj2hh4gV6VRKrSv4XNn3onoWvHOcKAKAVb1+8rn5mT8Jq9PjXmZ1eB+RRNeieYFAFAFAFAFASOx3pZYirjU4HmHv/S9X2/bXyWN/wDy8KuJU6TywfEun/nz+XjsenS9ouNNqSu+X5EFxO0jF3OWPM19RQoU6FNU6atFcjzpzlOTlLc11qVCgCgCgCgCgPRdeWeuJd594bazRfKSdMh0AaC2eHHIA5Y51pTpSm+6Sot7Fb75bu7KNu91aXEcbAErGsissh+KEzqRjyGMAdorto1a2ZRmjWMpXsyM7I61tl36jUYUe3bwVi/nEezTn2V0Tsqseuv0Lu2ZEo6IN4ra2jninlSIs4dS5ABGkKRk8MjT9tc+LpTk04q5SpFvY19Lu8tvdCGG3cSlGLMycRkjSqg8mJyeWftqcHSlC7loTTi1uR7pItTBcQxHnHZwIfWikfurfDPNFvq2WhqvUnFj0Q2xCu08+CASB1Y5jOM6TwrkeOn0Rn2rNfSxsqG12bbwwIERbleHHiTFNkkniSe81OEm51ZSl0+6JptttsTdHEWy2t5PLjbiXrjp61wp0aI8YBI83Vq9ua0xPbZl2d7W5epM83Ike2m2WljeJYvbdY8JLLFIpLBPAE8Bk/TWMFWdSLnffmVWa6uQDcjdoX/lScesSINFxwNeeR8DjHhmuuvV7PK+Vy8pWsdPRttyOyvCLhFVX9zLso1QMDjnzVc5VvYTyNRiabqQ7vn5/wB5CautC+45AwypBHeDmvIOcrfpy97W/wA8fwNXdgeJ+X3NaW7OHo33MsruzEs8ReTrHXIllXgCMcFYD7KtiMRUhO0X8kJzadkSHeXdqC02XeJaxlQya2Gt2zpxk+cSeCisadWU6sXJlVJuSuQroh29b2sk6zyLF1ippZjhfMLZBPIHzhzrpxdOU0squaVIt7DTpa3rtZ7dIIJUlbrA7FDlVVQ3whwJyRwHjVMJRnGWaSsRCLT1I5t60aKbZUbAhhDbkg8wWmLEfSa2pyTjUa6v6ErmTfpN3G8pBurdfd1HnoP7ZR2/OAcu8cO6uXDYjJ3ZbfQpCdtGVLZ3TvLbq7EiNkRAfgrrzp9QJPDs5V6LSSbXM26jjbLhdsuzEAC9UknkAJVJJ7gBWUPgen2Kx4S57/fOwhUs1zEcDgqOGY47AFyTXmRoVG7ZWYqLZT+6tm+0dq9aFITr/KJP+xQ+tVJ8SAo9vdXpVZKlSt4WNpPLEv8AryDnCgCgFW9fvK5+Zk/CavT415mdXgfkUTXonmAaAm21t1oY7IlQfK4kjlm85j5smrIxnSMYPIfB8a541W5+DOmVKKh4rUWW25k7iM64FMqB41aTBcEZwBjOQOfZ41d1orqUVCTttqYbn7KSa9EE6ZUawy6mHnID2qQeBHfSrJqF0RSgpTyyNse50z6CHgRZSerDyEFsHgoGMlseuo7ZLqT2En0NVvulORqcxRjrDGBJIFMjKcEJ38QRzFS6q5EKjLnodG+O7ggeWSIBYEdIwupiwYxq555yPO76ilUzJJ7k1aWVtrY0vufOuoyPDGiqrGR3IUa+QzjOeHd2ip7VPa5DoyW9kd1rubiG4M0sSyIFKESjSA3wmOOCnsPgaq62qsi6oaO7+ZzLuLdctUIJXUqmTi4xk6RjJxU9vEr7vPwEz7LcW63J0iNnKKCTqJGc8Mchg8c1pmWbKZ5HlzHDVioUB6Lryz1xLvRuzBfxrHNrAVtSshwQcEdoIPA9orSlVlTd4loya2IpH0QWgbJmuCO7MYz7QldLx0+i/vqW7Vk02fsK3gg8mjiUQkEFDx1auB1ZyWJ7Sa5ZVJSlmb1KNtu5D73oksnYskk8QPwVZSB6tSlvpJrpjjaiWqTLqoxnu70d2do4lAeWRTlWlIOk94UALnxwSO+s6mKnNW2RDm2G8/R7bX8xmlknVigTCNGBhc/GQnPHvqaWKnTjlSQjNxViVwx6VCjkAB9HCuYoKN692otoRLFM0iqriQGMqDkKy/CVhjDns7q1pVXSd0WjJxIv+SCy+Wuvrxf+Kt/fp9F/fUt2jN9n0WWkevTLcnXG0Zy0XAPjJGI+fCoeMm7aLr/dR2jGu6m5MGz3d4XmYuoU9YUIABzw0ovGs6uIlVSTSKym5HNvN0d2l5IZSXilPpNGV8/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+q08RKnFxSRCm0rEnrAqQ/avRzaT3PlJMsblg5EbIFZlOckFTxOOOCPpya6YYqcY5S6m0rHNtTovtJ5pJnluA0jFyFaPALcTjMZOPbUwxc4xUUl/fUKo0rGu36JrBT5zTuO5pFH4FU1LxtR7WJ7Rkv2PseC1Tq7eNY15nHMnvJPFj4kk1zznKbvJlG29zuqhAUAUAq3r95XPzMn4TV6fGvMzq8D8iia9E8w79hPEtxE05xErBmwCc6eIGB3kAVWd8rsWhbMs2xLLbfeNrmQzQxCGUMjSKjdYyYITUc+dwwCMdtYOi8qs9TdV1md1o/wBzmm27bi5sHV2aO3jVHbQwPmgjOMZPsqyhLLLxIdSOaLXI4t39sRRbRe4ckRF5SDpJOHLaeA49tWnBuGVFac0qmZ7anRe7dgZ9nkMcQMTJ5p4Aup4d/AHlVVCVpeJMqkW4+B17Z21Z3gXrJZIzDLIy4jJ61HbVw+K3ADjy499RGE4bLctOcJ7vY3ba29Z3aXETSvGrSpKjiNm1aY0QjHYcqeeOYqIwnFp2JnUhNNNmdzvPbtKzRXMsOY41BaIOjadWQyac6sH0gRz8KhU5Jaq4dWLejt6aGifbljIbqIEwxzRxr1ixHDOhYs2gcRnI591WUJqz3sQ6lN5ltfwOe52sZ9o28tqGkKIgKgEHzdWscezSx41KhlptSIc81ROJp6RblOvW3j4Rwg8B8eU62+8fbSgnbM+ZGIazZVyInW5gFAei68s9cWbf27DZRiWcsqFguoIzYJ5Z0g4HDn6u+r06cqjtElRb0QX234ImgVny1wcRBQWL8AcjSDhQCCSeApGnKSbXLcKLYzqhAUAUAutdtQyXEtsjEywhTIulhjWAV4kYPAjlV3TkoqT2ZNna58sduQTTzW6MTLDjrBpYY1cuJGD7KSpyjFSezDTSuMqoQJt6NvrYxJKyM4aRY8KRwL548ezhWlKm6jsiUrndtO/WGGWUjV1SM5UEZ80aseBIqsY5ml1CVzHYu0RcwRTqColRXAPMBhnBpOOSTi+Qas7BtbasNtH1kzhEyFzgkljyAAyST3CkIObtEJXMdjbZhukZ4H1BWKNwYFWHMFWAIPrFTOEoO0g01ubNq7TitozLM4SNeZPjyAHMk9wqIwlN2igk3sKbXfCGSRE6q6XrDpRntplVieXnFceNaOhJK91+6JyskNYlQoAoAoAoAoBbtHbUUE0EL69dwzKmFJGUGTk9nA/f3Grxg5JyXIlK4xVgeRz2fRVCD7QBQBQBQCrev3lc/MyfhNXp8a8zOrwPyKJr0TzDr2TarLPFGzaVd1Ut3An76rJ2TZaKvJIl+29i2kQlR7aeAID1dxl3VyOWoDIUH2eysITm7NNPwN5whG90147kd/8Ahq48oS2wvWumtRq4acE8+/zTWvaRy5jLspZsvM6YNzrlghzEvWDKapAC/gBzLVDrRJVCT6Giz3XuJASQkYDmP3VwupxwKr8Y/ZUurFEKlJ+Bsttz7twx0qoVzGxdwNBAzk/9vEcRnORUOtFEqjNki2lsS0g6seRXU2qNXLRGQqCc5HDkeGfaKzjOcv1JGsoQj+lsjUu7cxuhbqqh3BkQFuAQ5Iye/ArVVFlzGLpPPlRutdzrmQIR1Q6xdaBpAC4IzgDmTjie6odaKJVGTPmzN27kgSArF55jGqUIzsp0sqd5yCOfZSVSOwjSlvsad8bBILuSKMEKNJGSSfOUE8TxPE1NKTlFNkVYqM2kJa0MwoD0XXlnrnLtOwjuInhlGpJFKsPA9o7iOYPYQKtGTi7olOxRuy5JIjEzTuqrdNYdd5uYIY9LEISMIz9Y3HsCYGBmvUmk76cs1ur/AB9zd6/Uab0bburfy+CC6mlijWF1l15aJnZRp1jnq1EY8PXVKNOE8kpRSvf1Iik7XRv313pk8pn8mumMS2at7lLlRJ1yAnzTjVpYD21WhRWRZo63+ViIx0V1zLB3R2bNHH1s9zLO8qIxDY0xnBOEA5DiBx4nGe2uOrOLdoq1jOTT2RFbG0mk21tIQXHUELBk9Wj6h1SYGG5Yrok0qELq+/1LvgRE9obTuLS9vVExLPNBHLMAqHSQScc1jJHDPZgmuiMIzpx05OyLJJpDr/rk0YaCW7dg869UsFzA8iqyvlJZmwI1yFIPM8RWXZqXeUeXNO3ouZW19bCm62089i8cs/WOm0VEep1ZurAxnUPTUMfSxgk92BWipqM00v0/Mtaz9BlYW6BdrFrqUOkk6rG0oHXe5txdSMucA4xj0fCqSb/x6cly21IfI37Cae2Ox2W5mZLldLRMV0KoRcKqgDlq5nJ4CoqZZdpotOYlZ30HPSpcKzWVszLD1kxkFwx4QGLGDjIBJ19pwKywqdpS30263K0+bE/R5tlxeNa9bAfdJZZ5g4byxjgJo7Ac8SF4YHIVriaayZ7Pkkuhaa0uOOlUlHsJ3BNvFchpeGQOK6SR6gw9uO2ssLqpRW7RWnzRJ9obwwLCXilid2RjCodSZWCkgAA5PLsrCNNt2a8/Aokytl27OLO1vUv5JLmScI8BZdLZYjQIgOGABxHMNntFdvZxzyg46Jb/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/OZEWHTk44kFiRkHGTSUIZHPKtk/qS0st7HfuNYmXZr9TdzLcss2iITcAyyagwX0gT5uTn4Z76piJWqq8dNOXgRPSWw13E2vcbQkgkLyCK2gCS8SOvuG4HV8YBQG9b1nXhGkmrat6eC/v0KzSiWHXGZhQBQCrev3lc/MyfhNXp8a8zOrwPyKJr0TzDp2bJGsqGZC8QPnqCQSvhgjj28+yole2hMbX12JxZ7btrbrWW8kniZWCWzI5xq5DU/IDl2cO+udwlK3ds+p0xnGN+9ddDKDbdkbq3vGnZWSERtF1TnS2lhktyx5xHDPZUZJ5XGxKnDOp35BtNbYjZ0s05i0Rq4Ghm1gFWwCPRbIHMdvhSObvJISy9xt2Ps29cFyvnOkBSViOst+t1IxyCOel6KlKPj62DrRl4elxVvLvDHcWrxq7M7XAfzlwWRU0gnAC8wOHPlV6dNxlfwKVailC3ia96d52dohazyKghVWCl1GsZzw4Z4Y41NOnbiRFWq3bK+Q5h25ZG7hvGnZSIRGYuqc6Tg8Sw4Y444Z7KzcJ5XGxoqkM6nfkKn25B12zn1nTBGqyHS3mkc+zj7KvkdpeJTtI3g+h0bU2paXYQvO0RhmlYDq2PWo8moFceixAHPtzURjOOyvcmU4Ttd2sxFvjfxz3cksR1I2nBwRyUA8Dx5itKUXGKTMq0lKbaEtaGYUB6Lryz1woDiOyLfQ8fURaHbU69WuHY/CIxgtwHE8eFWzyve5N2Ry52pZwmWygsmmCAGeOCCMquoZAYEgMxA5DJ4eFbKE5WnKVr7NstZvVsb7P2PZyRI62kSq8a+a8CAhWw2lhjhg8SO+s5TmnxfMrdjhFAAAAAHAAdgFZkGmOzjV2kWNBI+NbhQGfHAamxk4A7alybVri4ntBbXE13E1ngqUEjyQqFuMjIIbHugGO3lwrR5oxi83z2/gtqktTtO79p1Yi8mg6sHUE6pMBu/GMZ8ar2k73u7kZmA3ftMk+TQZYgn3JOJHI8uYp2k+rF2ZNsS2LtIbeEyOCGYxoSwIwQTjJyOFO0la12Ls4NhXlpdlhHCo8klaFdUaDq2XGerxnSOXLFXqRnDd7q5LTXqNr/Z8U66Jo0kXOcOoYZ7+PbWcZOLunYhOwiiltmvvIvJYswRLNG+hMJlxgINPmEHByD2Vraap5827sTra5JJYwwKsAQRggjII8R21gVFcWxLK2JmWC3hKgsZBHGukAHJ1YGkYzWjqVJ91tsm7ehtg2JarJ1yQQiU8esEaajnt1AZqHUm1lbdhd7GxtkW5R4zBCUdtTr1aYduephjDNkDie6ozyve7F2F1sm3lJaSCJ2K6SWjQkqDkKSRxGQDiinJbMXZFtnb420+m4hsLuTC6FkS3jJCj4IYNkDwrolQlHuykv3LOLWjZIhsG0ZEBtYQq+cqmJPMJ4nAxgHvrDtJ33f7lbs3w7Ht0ZWSCFWUkqVjQFS3BiCBwJ7e+oc5PRsXZy7TtLeCOS58niLxB5shEDFtOWIbGQzaRk8+A7qtGUpNRvvoE29BbsgK9kbuytYYrieMsowo85vjMF4gHjV53U8k22kWe9mxlupsbyO2SInU/F5G+PI5y7fSeHgBVKs88m/7YrJ3Y3rMgKAKAVb1+8rn5mT8Jq9PjXmZ1eB+RRNeieYFAFAFAbJZ3YKGZmCjChmJ0juGeQ8BUWQuzXUgKAKAKAKAKAKAKAKA9F15Z64UAUBVm9b20Vxc3dptEW12nCWFjwmZFGAEbixIwMgMO7HE130lNxUJwuuT6GsbtJNaCnbm27m4mRLiVbXVaI6B55bdFkfGX80Eu2cgK3AAHt56U6cYxbir69E9CySS0/k692bee/vJ4Zr6cokEDN1MrgOxijwy6gCoJyx80ZJqtVxpwUoxW73XiRKyWiOra015BeXGzo5Zj5YUaCQyOTAhJ64gk5AVQ2ADwwvaarBQlBVGl3d/HoQrNX6HDtrbM0E13F18624u7aJ3DuWhhKEtpJJKFscxxJ8TV4U4yjF2V7N+buSop2Mtv7Qih8njtLt5LWSZuud7qUKGVV0xmZQWRMEsQM57eXCKcJSu5xs7aafOwSet1qcct3OLeJTtC3lSOWU9X5ZLH1yaYyqidghkKFm7ccRzwQLqMcz7rWi5J29NbXJ0vt8izdxb8T2MMgWRQQQBKxZsBiM6jxYHHAnsxXBXjlqNGUlZ2KtsZHN51KTSxLLtO4VzFIVJGE7uB9oOM13ySyXavaKNXt6HVfbUmtDc263E4gF9FE8rOzPFE6ln0sclScc/DvNRGEZ5ZNK+Vu3VhJPXwFu8NwkUt21ldSyKLeI9aJ3ZhmZAw6wHOOPf2mr002oqceb0t4dCYq9rokG3d5RPdyC2vgkfkGNfWOI0lMqKCccA2HC6wCRnwrGnRywWaOubpraxVRstVzEV/edZs6/i89ni8nYyJdvPFITIFJGWIBIckrkjzQcAqK2hG1WD635WZaK7yHu0nSS72fb2V9N1c3WiRkupJMEIhIyztg6c4HwSc4zWMU1CcpxV1blYqlo20dO8Uk+yrqPqXuJo57doY0eRn/8AmBgKfOOASSvIDPn1Wmo1oPNZNO/oRG0lqT/d3Z7W9tFE8jyuqjW7szFmPFjliTjJOB2DFclSSlJtKxm3d3K/6JNmTSWMciXksaCQ5iVISpwRniyFuPr9VdmMlFVGnH11/k0qvvCa/wB6tOzbiI3UguheMAOtfWEEg4A5yFwCOeOytI0f8qeXS3TTYso97bQxv2lax2jdm6ug9vetHGoncKoMkY5Z7pCAOQwMDiczFRVSEMq1XTwYVrpeB0bR2utwb4Xt1LDJGgFvCJTGrgoSDgf0pY4znPBuHA8KwpuOXJG993a/P5EJWtZFhdHZ/wDptp80P31x4j4svMznxMkVYlQoAoAoBVvX7yufmZPwmr0+NeZnV4JeRRGoV6J5gahQBqFAGoUAahQBqFAGoUAahQBqFAGoUAahQBqFAGoUAahQHoyvLPXCgCgND2cZbUY0LfGKjP04zU3ewMprZHxrRWxy1KDj1Z5UTaBmIwDkAZPbioAFBnOBnvoDF4FIIKqQ3MEDj6++gMDaR6dGhNHxdIx9HKpu73ASWUbAK0aEDkCoIHqGOFLsG4DHAVAMBCvPSuc55DnQA8CkEFVIbmCBx9ffS4MRaoBpCLjGMaRjHdjuqbsAtpGBgIgGMY0jGO7HdS7AJaRhSgRAp5qFGDnvHI0u73B9jt0XAVVAHLAAx6u6l2CJBjc7ZZJP6OyiV4175Jhxc+IXgPXmujgo3X6n8kabQ8yZVzGZiiAcAAB4CgNfkkeSdCZbmdIyfWe2puwZ9SuCNIweJGBxNQDBrVCdRRSwGASoyB3Z7qm7BtVQBgDA8KgH2gCgCgCgPjqCMEZB5g9tAaPIYvk0+qv8KnMyLIPIYvk0+qv8KZmLIPIYvk0+qv8ACmZiyDyGL5NPqr/CmZiyDyGL5NPqr/CmZiyDyGL5NPqr/CmZiyDyGL5NPqr/AApmYsg8hi+TT6q/wpmYsg8hi+TT6q/wpmYsg8hi+TT6q/wpmYsg8hi+TT6q/wAKZmLIPIYvk0+qv8KZmLIPIYvk0+qv8KZmLIPIYvk0+qv8KZmLI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data:image/jpeg;base64,/9j/4AAQSkZJRgABAQAAAQABAAD/2wCEAAkGBxMSEhUTExQVFhQXGBwYGRgYFxcgIRYaFxwcHB0fHx4eICggGhslHRccIjEkJykrLi4vHR8zODMsNygtLisBCgoKDg0OGxAQGywkICYwNCw0LDQsNCwsLCwsLC8sLDQ0LDQsLCwsLCwsLCwsLCwsLCwsLCwsLCwsLCwsLCwsLP/AABEIAJUBUwMBEQACEQEDEQH/xAAcAAACAgMBAQAAAAAAAAAAAAAABQYHAgMECAH/xABQEAACAQMBBAUFCwgJAwIHAAABAgMABBESBQYhMQcTQVFhFCIycYEjNEJSU3ORkqGxshdUcnSjwdHSMzVDgpOis8LiFWLTZIMWJCVj4/Dx/8QAGwEBAAMBAQEBAAAAAAAAAAAAAAECAwQFBgf/xAA2EQACAQIEAwUHBAIDAQEAAAAAAQIDEQQSITEyQVETImFxgQUUM6GxweFCkdHwI1IVYnLiBv/aAAwDAQACEQMRAD8AvGgIzvbvtbWA0sesmIyIlPHj2seSD18T2A1vSw86m23UtGDZVO2ukq/nJ0OIE+LEOPtc8c+rFd8MJTjvqbKCRFrm+lk/pJZJP03dvxE10KMVskWOepB1wbTnj9CeZP0JZF+4iquEXul+wsh5YdIG0YuVwXHdIqt9pGr7aylhqT5FXCJKdl9MMgwLi3Vu9omIP1Wz+KsJYFfpf7lXS6Ey2T0h7PnwOuETH4Mo0f5j5p+muaeFqR5X8ijhJEpRwQCCCDyI7a5yhlQBQBQBQBQBQBQBQBQBQBQGLsACSQAOJJ7AKEN21ZEjv3GJGXq2MYOFdSMnx0nHD21ye9xvtoed/wAlFSatp1Hmz9v282Aki6vitwP0Hn7K3hWhLZnXTxNKpwsZ1obhQBQBQCrev3lc/MyfhNXp8a8zOrwPyKJr0TzAoAoAoAoAoAoAoAoAoAoAoAoAoC2OkjfDyGIRxY8olB08vc15FyO3jwAPM+o1yYah2ju9ke1CNyiJpWdmdyWZiSzE5LE8yT2mvWSsrI3MQM8BzPADvoCX7D6N764wzIIEPwpeBI8EHnfW01zzxVOO2pVzSJps/ogt1x108sh7kCoP9x+2uWWOk9kijqvkOIejLZq/2LN4tLJ/Nis3i6r5/Ir2kjYejbZv5uf8SX+ao96q9Rnkck/RVs9vREqfoyk/izVljKv9RPaSE950OxH+iupF+cRW/DprRY584/35k9r4HFa7g7Wsjmzukx8UOyg/3GUofpq7xNGpxx/vnuTni90PbHenakHC92dJIB/aW+lj69KswP0r6qxlRoy4J/uVcYvZkm2TvTa3B0pJpk+SkBR/qvgn2ZFYTpTjq1p13RRxaHVZkBQBQBQBQBQBQBQC3am3YLce6ONXxF4sfZ2e3ArOdWMN2YVcTTpcT9OZAd4d5pLnzR5kXxQeLfpHt9XL11wVa7npyPHxGMlV0WiEVYHIfCKEE43DguG90aRxAMgKTkOfDPJR4dvtrtwqm9b6Hrez41X3m3l+pNq7T1QoAoBVvX7yufmZPwmr0+NeZnV4H5FE16J5gUAUAUAUAUAUAUAUAUAUAUAUAUBz757UN1ezyk5GsongkZKr9IGr1sa2owyU0j6CKsjn2BsWW8mWCEZY8STyRRzZj3D7eAq1SpGEczDdlcvbdPcq2sVBVQ82POlYcf7vxB4D2k15VWvKpvt0MJSbJLWBUKAKAKAKAKAKAKA1zwK4w6qw7mAP31KbWwOe4sNQ8x3jPYUPAf3Tlfsqko35mc6ebZtf39hRdRbRj4xyRTjuZQrfYQD9NYtVo7NM5ZrFQ4WpelmK597buH+mtgPHDgfTxFZPEVI8UTCWOrQ44f35mK7/AJ7YB7JP+NPfPD5kL2n/ANfn+DL8oH/p/wBp/wAKe+eHzJ/5P/r8/wAGD7/t2QD2uf5aj3t9CH7TfKPz/ByTb9XB9FI19jH99VeKnysZS9o1XskhVebw3MvBpmx3L5o/y4rKVact2c88VVnvL7CysjAKA2W8DSNpRSzHsUEmpSbdkTGLk7RVyYbB3KOQ9zy5iMH8RH3D6eyuylhec/2PTw/s98VX9v5JuiBQAAABwAHYBXbseqlbRGVCQoAoBVvX7yufmZPwmr0+NeZnV4H5FE16J5gUAUAUAUBkiEkAAkk4AHMk9g7zQFjbH6OlNu3XkrO4yuOUXcD2MT2/QO+uWWI72mx2Qw3d72/0IHtXZsltK0Uq4YfQw7CD2g10RkpK6OWUXF2Zx1YqFAFAFAFAFAR411n0JfnRhu6LSzV2Hu04EjntAPFF9gP0k15OJq5525IwnK7JhXMUCgCgCgCgCgCgCgCgCgCgCgPhFALrrYFtJ6UKZ7wMH6Rg1nKjCW6MJ4alPeKFNxuNbt6LSJ6mBH+YE/bWTwsHtc55ezqT2ujgl3A+LP7Gj/eG/dWbwnRmD9mdJfL8nM24U3ZLGfWGH8ar7pLqUfs2fKSPi7hzdskf+b+FPdJdUF7NqdUdEO4B+FOPYn7y37qssJ1ZdezHzl8vyNLTcm2Ti2uT9JsD6FxWkcLBb6nRD2fSjvdj60s44hpjRUHcoA//ALW8YqOyOuEIwVoqxvqxcKAKAKAKAVb1+8rn5mT8Jq9PjXmZ1eB+RRNeieYFAFAFAfUUkgAEknAA5knsHjQFr7jbni3AnnAM5Hmr2RA/7+89nIdpPFVq5tFsd1Cjl7z3JnWB0ifebd6O9i0NwccUfHFT+9T2ir06jg7mdSmpqzKX2rs2S3kaKVcMPoYdhB7Qa74yUldHnSi4uzOSrFQoAoAoAoDXtnZGjab2rcmuQg/QmcFf8ritqc70lJdPofQJ925eW9u8kezoVleN3UuIwE05GVY9pAxhK8qjSdWVkzCMczItb9Llu7qgt5wWYLk9Xw1HHxvGuh4KSV7os6T6ljVxGYUBDd6+kKGwn6h4ZXbQHymjGGJHawOfNrppYaVSOZNF4wbVw3X6Qob6VokhlQrG0uW0YIUqCODHj5wpVwsqcbtroJQaVxMvTHbEZ8nuP2f81a+4y6ot2T6n38sVt+bXH7L+anuMuqHZPqH5Yrb82uP2X81PcZdUOyfU22nS3bySIgt5wXZVBPV8CxA+N41DwUkr3RHZPqWI7AAknAHEk9gFcRmQXbXSnZwkrEHuGHamAn1jz9agiuuGDqS1ehoqbELdMrdlkMfrH/4q29xX+3y/JbsvEabK6WreR0SSCWMswXUCrKCTgZ5HHHsBrKeCkldNFXTYx3o6RYbG4Nu8MrsFVsrox53rYGqUsLKpHMmiIwbVxT+WK2/Nrj9l/NWvuMuqLdk+oflitvza4/ZfzU9xl1Q7J9Q/LFbfm1x+y/mp7jLqh2T6h+WK2/Nrj9l/NT3GXVDsn1GW7vSXBeXMdskMytJqwzaMDSjPxwxPJTWdTCShFyutCHTaVxtvjvdDs5YzIrO0hICppzhRxbiRwGQPaKzo0XVbsVjHMLt1ukWC+nECxyRsVLKX0YYrzAwTxxk+w1erhZU45r3JlBpXJnXMUCgCgCgCgFW9fvK5+Zk/CavT415mdXgfkUTXonmBQBQH1VJIABJJwAO0nkB3mgLW3G3OFuBPOMzkeavZED/v7z2ch254q1XNotjuo0cveluTSsDpIdtjf6GG4WJV1oDiVwfRPco+Fjt+gca3jQbjc554hRlYltvOsih0YMrDII5EGsWraM3TTV0Kt593o72LS3muOKPjip/ep7RV6dRwZSpTU1YpjamzpLeRopV0sPoI7CD2g13RkpK6PNlFxdmclWICgCgCgLB6TNi6Luyv1HBZ4Ul8NMilGPhzU/3awwtS8JU30dv2PcpvRo6em33jF+sL/py1GC+I/L+CKe5TmzP6aL5xPxCvRlwvyNnsepK8I5QoCiumT+sf/Yj+969XB/C9Tenwnzoh9+y/qkv44qnF/DXmvuKnCQaH0R6hXU9zR7lnbj9Hdte2cdxJJOrsXBCNGB5jsoxlCeSjtrhr4qVObikv6vMylNp2H35ILL5a6+vD/wCKsvfp9F8/5K9q+hsteiazjdHE1ySjKwBaLBKkEZ9z5cKh42bVrL++o7Rirpq2669XZo2A69ZLj4S5wg/RyrE+oVfBU07zfoTTXMh3R9usu0Lhkdyscahm041Nk4AGeXifDxyOnEVuyjdbsvOWVFoydFuzSuBHIp+MJpM/QSV+yuH3yr1+SMu0kRS/6IpRMvUTqYs5LSA60x4KMP8A5a3jjVl7y1LqouZLN5ejuC9nM8k0ysVVSE0Y80Y7VJrnpYqVOOVJFIzaVhX+R+1+XuPpi/krT36fRFu1fQr7f/d2Owulgjd3UwrJl9Ocs8i480AYwg+2uyhVdSGZ9f4NIu6uatxtgpfXQgkZ0UozZTGcrjvBGONTXqOnDMhJ2VyxvyP2vy9x9MX8lcXv0+iM+1fQYbv9GtvZ3Edyk0zNHqIDGPB1IyHOFB5Me2qVMXKcXFpakOo2rFWb/bd8tvZHU5jX3OL9Fe3+82T6iK78PT7OCXM0irITbKv2t5o509KNw48ccx6iMj21pKKlFxfMs1fQ9OWF2s0aSoco6hlPeGGR99eHJOLszlasb6gBQBQBQCrev3lc/MyfhNXp8a8zOrwPyKJr0TzAoD6oJOAMk8AB2k/voC1dxtzhbgTzjMxHmr8kD/v8ezkO2uOrWzaLY7qNHL3pbk1rnOkrzfzfLGq2tm48pJB2d6qe/vPZyHHl1UaP6pHJXrfpiVvXUcZJ9zN7Gs20PlrdjxHahPwl/eP388atLPqtzajWyOz2LTXb1qRnyiHj/wDcT+NceSXQ7u0j1Ql3oSxvY9LXECuvoP1iZU/TxU9orSnng9jOqqc1uipbu2aNyjYJHapyGHYVI5g99dkJxnwvw8n/ACcEouLszTViAoAoD0FtKxSeJ4ZBlHUqw8D3HsI5g9hrzIycXdHsJ2IL01DFhECcnyhOPf7nLXXgviPy+6L09ynLGQLLGx5K6sfUGBP3V6UldNGzLz/Khsz5Z/8ABm/lryvc6vT5r+THspB+VDZnyz/4M38tPc6vT5r+R2UirekfbUN5eddAxZOqRclWXipbPBgD2iu/D05Qhll1NIJpWZ39EPv2X9Ul/HFVcX8Nea+5FThIND6I9Qrqe5o9y3ujvfSytbCKGaXTIrSEjQ5xqkZhxCkciK87EUKk6jlFaafQxnFuV0ST8pOzflz/AIcv8tYe61ehXJI79i742d3J1UEut9JbGhxwGATkgDtFUnQnBXkiHFrVlfdN2y2EsN0AShTqWPxSrMy59etvorswU9HH1NKb0sQTd7bs1lMJoGAbGGUjKup7GHsHEYIrrqU41I2kXaTVmW9u70o2s+FnzbyH4xyhPg/Z/eArzqmEnHWOpk6bWxOopAwDKQVIyCDkEeB7a5DMyoAoCkOmv+sE/Vk/1Jq9XBfC9fsjenwnP0Pf1kPmpP8AbU4z4XqKnCXvXkmBDulPb3ktkyqcSz+5rjmAfTb2Lwz3stdOFp56muy1LwV2V90QbDE920rrmOBDz5F5AVUdxAXWfq12YyplhZbs0qOyItvHso2t1Nbn+zchfFTxQ/VIrenPPBSLp3Vy1uhjbXWWz2zHzoGyvzchJ+xtQ8AVrz8bTtLN1+pjUWtyxa4zMKAKAKAVb1+8rn5mT8Jq9PjXmZ1eB+RRNeieYfQM8BxP30Bam425wgAnnGZjxVT/AGQP+/7q46tXNotjuo0cveluTauc6Svd/N8tOq2tm87lJIPg96qfjd57Ozjy6aNH9Ujkr1v0xK2rrOMKAKAKAf7u7B63Ekg9z7B8f/j99fL+3fbqwydCg+/zf+v/ANfQ9HBYLtO/Ph+v4JJtfZSTppPBh6LAej4erwr5L2Z7Wq4GrnWsXxLr4+fj+56mIw0a0bc1s/7yIFd2rROUcYYfb4jvFfp2GxNPE0lVpO6f9/c+dqU5U5OMtzTW5QKA9F15Z65X3Tb7xi/WF/05a7MF8R+X8GlPcpi2i1uiZxqZVz3aiB++vSbsrmxaP5G//V/sf+dcPv3/AF+Zl2vgH5Gz+d/sf+dPfv8Ar8x2vgQXfHd/yC56jrOs8xX1adPpFhjGT8WuqjU7SOaxpF3Vx30Q+/Zf1SX8cVZ4v4a819ytThIND6I9Qrqe5o9yd7q9G731slytysYcsNJiLY0MV56xz055VyVcUqcstr+v4KSmou1hv+RuT88T/AP/AJKz9+X+vz/BXtV0H+5HR49hc9e1wsg6tk0iMr6RU5zrPxaxr4pVI5bW9fwVlO6sTa/so5o2ilQOjDDKw4GuWMnF3RmnYqjeTomkUl7Nw68+qkOGHgr8m/vY9Zr0KeNT0n+5sqnUrraFhLA/VzRvG/xXUjPiOxh4jIrtjJSV4u5otdhvunvbcWDgoxaHPnwk+aR2lfiN4jn25rOrRjUWu/UiUVI9C2F4k0SSxnKSKHU94YZFeNKLi7M5mrHRUApDpr/rBP1ZP9SavVwXwvX7I3p8Jz9D39ZD5qT/AG1OM+F6ipwl715Jgeeukfb/AJZeuVOYovco+46T5ze1s+wLXsYankhru9TogrIku4W+1jYWoiZZjKzF5CqLgseAwdXEBQBWGIoVKk7rYrKLbI/0jbdtr2eOe3EgbRok1qBnScqRgnPpMD6hW2GpzpxcZFoJpWZx7h7a8kvYpCcIx6uT9B+GfYcN7KtXp56bRMldHoyvGOYKAKAKAVb1+8rn5mT8Jq9PjXmZ1eB+RRNeieYFAWTuHvnq021y3nco5CfS7lY/G7j2+vny1qP6onZQr/pkG/m+mnVbW7edykkB9HvVT8bvPZ6+SjRb70iK9e3diVrkV12Zx3R9qCQoAoB/u7sLrcSSD3PsHx/+P318x7d9urCp0KD/AMnN/wCv5+h6GCwfad+fD9fwTMCvzxtt3Z7or27thbdcDBkPor3eJ8Pvr2/Y3saeOneWkFu+vgvH6HJisWqKsuIgs8zOxZiSx4kmv0ulShRgqdNWS2R8/KTk80tzXWhUKA9F15Z65X3Tb7xi/WF/05a7MF8R+X8GlPcpzZn9NF84n4hXoy4X5Gz2PUleEcoUBRXTJ/WP/sR/e9erg/hepvT4T50Q+/Zf1SX8cVTi/hrzX3FThIND6I9Qrqe5o9y/uiP+q4f0pf8AVevIxfxX6fRHPU4iY1zFAoBPtHeizgmWCWdElb4JPLPLUeSZ7NRGa0jSnJZktCyi3qNwc8RyrMqcO29mwXELJcKrR4JJbHm4HpA/BI7xyq0JSi7x3JTa2PMTAZODkdhPaOw+Fe6dJ6M6P4WTZ1qGGD1QOD3Nkj7CK8au71JeZzz4mSCsSpSHTX/WCfqyf6k1ergvhev2RvT4Tn6Hv6yHzUn+2pxnwvUVOEszpK2/5HZOVOJZfc4+8Fh5zf3VyfXiuHDU889dkZwV2UtudsHy26jt8lUILOy4yiKOJGeHPSvLmwr061Ts4ORtJ2VyzPyPWv5xc/TF/wCOuH36fRfP+TPtX0NF/wBEMAjcxTztIFJQN1eCwHAHCA4J8amOOlfVK398R2vgVCR3j2GvSNj0N0cbb8rsY2Y5kj9yk7yycif0l0t7TXjYinkqNctzmmrMk9YFQoAoBVvX7yufmZPwmr0+NeZnV4H5FE16J5gUAUBK929tK2IpcauSsccfA+Pce318/ivb3sacL4nDXtvKK5eK8Oq5b7bevgsWnanU35Mk3VjuH0Cvje1qf7P9z1cq6CHeLYPWDrIhhxzUfD/5ffX0/sL286DVDEO8Hs/9fx9PI87GYLP34b9Ov5IaRX6AndXR4g93d2F1uJJB7mOQ+P8A8fvr5n277cWFToUH/k5v/X8/Tc9DBYPtO/Ph+v4JoBjgK/PG23dnu7Czbm2Ft1wMGQ+ivd4nw++vZ9j+x546pd6QW7+y8focmKxSorx6EEnmZ2LMSWPEk1+mUaMKMFTpqyWyPn5Scm5Sd2a60KhQBQHouvLPXIB00xM1lEFUsfKF4AE/2cndXXgmlN36fwaU9yodm2cnXRe5yf0ifAb4w8K9GUllevI1b0PTteGcwUBR/TBbO20cqjsOpj4hWPa/cK9TCNKlvzN6b7p86JbZ1vZSyOo8llGSpHHVF3jwqcXJdmtea+4qPukIisZdI9yk5D4Dfwrqco33NG1cZ2W0b+FBHE91GgzhV6wAZOTwHeTms3GnJ3dirUWb/wDru0/l7z60tR2dLoiLRMZNu7Twfd7zl8aWip0eiJSiP+lDYs5uhOsMjpJDGWdUZhrA0kEjODgDniscLUjkyt8ysGrEX2ZvLd2o0w3EkY7FyCB6lYFR7BXRKjCerVy+VPkdG0N6768BiknkkVuBjQKNXgQgBb1HNVjRp09UrEKKRJtyejaaZ1lvEMUIIPVt6UvgRzRe/OCe7trCvioxVoav6FZTtsXUowMDgK8wwPtAUr0zWztfoVR2HkyDIUnj1k3cPGvUwbSp78/sjem+6c/RFbOu0QWR1HVScSrAfB7xU4trst+YqPumrpP2lLd3jKqSGKHMaYRsE589uXaRj1KO+mFioQ1erEEkiX9DGwjFDJcupDynQuQQQic+B5ZbP1RXPjKl5KK5FKj1sWRXEZhQHn3pC2A8F/MEjYxyHrU0qSMScSOAxwfUMd2K9fD1FKmrvwOiMroc9EG0JILpoXRxHOvAlWAEiZI4kcMjUPXprPGRUoZlyK1FdXLprzDEKAKAVb1+8rn5mT8Jq9PjXmZ1eB+RRNeieYFAFAFAS7dzb2rEUp87krH4XgfHx7fXz+G9v+wcl8ThlpvKPTxXh1XLfbb2MFjb2p1N+TJLXxx6oqvdgxSyiQjHxgOT92f/AN417eE9v4rDYd0I69Hzj5fboclXBU6lRTfr4jQDHAcBXiuTk7vc60rCzbm2Ft17DIfRX958Pvr2PY/sepj6l3pBbv7Lx+n7HLisVGjHx6EEnmZ2LMSWPEk1+mUaMKMFTpqyWyPnpzc3mlua61KhQBQBQHouvLPXNN3cpEjSSMqIoyzMQAAO81KTbsgQq56V7BW0r18gzjUsYA9fnspx7K6lg6jXJGnZsaQ7+WbWr3QZ+qRwjeY2pWbGBjt9IcRkVm8PUU8ltSuR3sMN295IL5HeAsVRtJ1KV44B7fA1SpSlTdpEOLW583k3kgsVR5ywDtpGlS3EDPZ4Up0pVHaIjFvYVX3SLYw6NbSe6RrKuI2PmSDK+o8OVaRwtR3svAsoM44ulXZ5OCZlHeYiR/lJP2VZ4Or4fuOzkO9p732kFuly0mqGRtCsgLZYhjjA4jghznlWUaE5ScUtSFFt2E35U9nfHl/wmrT3Or0+ZPZyOiz6R7GXrNLSe5xtK2Y2HmqQD6z5w4VDwtRWuvAOm0csnSts8cjM3qjP7yKssHV8P3HZyO3ZG+2zr1xEGHWNyWWMjV4AkaSfDPqzVZ4erTV3sHCS1JPDbonBFVR/2gD7qwbb3KC3eTeSCxRXnLBXbSNKluOCezwFXp0pVHaJKi3sR/8AKns748v+E1a+51enzLdnI6LTpHsZBIVaTEaGRsxt6IKrw7zlhwqHhaitdb+IyMZbtb121+XFuWPV41akK+lnHPn6JqlSjOnbMRKLW51bw7dhsouunLBNQXzVJOTnHAeqq06cpu0SEm9EJLnpHsY1iZmkAlTWvubHzQzJxxy4oeFarC1HdJbeJZQZKba4SRFdGDIwDKwOQQeIINYNNOzKCTbe+NraTrbzFxI4UgBCRhyVHEcuIrWFCc45lsWUW1cX7U6SbGCSSJzKXjYowWM8wcHBJANWhhakkmiVBvU5I+lfZ5OD16jvMf8AAk/ZV3g6ngT2bJVsXblvdprt5VkUc8ZBX9JThl9ornnTlB2kijTW4xqhAUAUAq3r95XPzMn4TV6fGvMzq8D8iia9E8wKAKAKAKAl27e3tWIpT53JWPwvA+Pj2+vn8L7f9g9nfE4Zd39UenivDquXlt7OCxub/HU35MktfHnqCzbm11t175D6K/vPh99ez7H9kVMfU10gt39l4/T9r8uKxUaMfHoQO4nZ2LscseZr9MoUKdCmqdNWiuR89OcpycpbmutSoUAUAUAUB6Lryz1yA9NEchsFKZ0LMpkx8XDAE+Gsr7cV14JrtNehpT3IVuLtrZiRdRe2yaix93ZA4IJ4A8NSYzgY4cM5FdVenVbzQfoXkpbpkj302NaW2yJTZ4Mcssb6g5cN54AwcngAMVhQqTnWWfdJlYtuWpu6Dfe1x88PwLUY7iXl9xV3Rj05e97b50/gNTgeJ+QpbsrvfMYNrj8wt/tQmu2jz/8ATNI8/Mm/SFsrZ0dgrxLAlx7no6vSC2SNeQvMaSxye0CuTDTqupZt2KQbb1IFG7/9PkBz1YvISvdrMNxr+wR/ZXZp2njZ/Vfk05+g/wBxdobKjgcX8avKZSVJiZsR6EAGQOHnBuFY141nJdm9LdSslJ7ElvJ9lzWN89hEqyJAQzCJkOlzy4jjnR9lYJVo1Iqo+fUpaSauRboy8h62by7yfRoGjr9GNWeOnV247q3xPaWXZ39C8836RRvLHFJfOuzwSjOohCZ4vgeh2ga8kH2jhitaTagnU9S0du8ekEzgZ544+uvEOUrfpy97W/zx/A1d2B4n5fc1pbsjO5l3sZLYC+VTPrbnHM3m/B4opFb1o13LubeaLSUr6Eg2lFsx9m3s+z0UFU6tmCSKeLI2MOB3A1hHtVVjGoyveUkmcvQX6V36ovvkq2O2j6iryH3TP/V4+eT7mrLB/E9CtPcq7b0JMez0UZLWwAHezzS/vNd1N2c2+v2NVzHfR7vm1hIba5yICxU6s5t3zgnHxc+kOzn35yxFBVFmjv8AUicL6o7elXB2naspyGjiII5Eda2CD2iq4T4Ul5/Qinwsju2ow22XVgCrXqqQeIIaVQQR2gg4ram7UL+H2LR4S5L3cXZ0ilfJYkz8KNQjDxBXFeasRVT4mY55dSnd3p5Nn7VVAxOm46h+zWhfRkj2hh4gV6VRKrSv4XNn3onoWvHOcKAKAVb1+8rn5mT8Jq9PjXmZ1eB+RRNeieYFAFAFAFAFASOx3pZYirjU4HmHv/S9X2/bXyWN/wDy8KuJU6TywfEun/nz+XjsenS9ouNNqSu+X5EFxO0jF3OWPM19RQoU6FNU6atFcjzpzlOTlLc11qVCgCgCgCgCgPRdeWeuJd594bazRfKSdMh0AaC2eHHIA5Y51pTpSm+6Sot7Fb75bu7KNu91aXEcbAErGsissh+KEzqRjyGMAdorto1a2ZRmjWMpXsyM7I61tl36jUYUe3bwVi/nEezTn2V0Tsqseuv0Lu2ZEo6IN4ra2jninlSIs4dS5ABGkKRk8MjT9tc+LpTk04q5SpFvY19Lu8tvdCGG3cSlGLMycRkjSqg8mJyeWftqcHSlC7loTTi1uR7pItTBcQxHnHZwIfWikfurfDPNFvq2WhqvUnFj0Q2xCu08+CASB1Y5jOM6TwrkeOn0Rn2rNfSxsqG12bbwwIERbleHHiTFNkkniSe81OEm51ZSl0+6JptttsTdHEWy2t5PLjbiXrjp61wp0aI8YBI83Vq9ua0xPbZl2d7W5epM83Ike2m2WljeJYvbdY8JLLFIpLBPAE8Bk/TWMFWdSLnffmVWa6uQDcjdoX/lScesSINFxwNeeR8DjHhmuuvV7PK+Vy8pWsdPRttyOyvCLhFVX9zLso1QMDjnzVc5VvYTyNRiabqQ7vn5/wB5CautC+45AwypBHeDmvIOcrfpy97W/wA8fwNXdgeJ+X3NaW7OHo33MsruzEs8ReTrHXIllXgCMcFYD7KtiMRUhO0X8kJzadkSHeXdqC02XeJaxlQya2Gt2zpxk+cSeCisadWU6sXJlVJuSuQroh29b2sk6zyLF1ippZjhfMLZBPIHzhzrpxdOU0squaVIt7DTpa3rtZ7dIIJUlbrA7FDlVVQ3whwJyRwHjVMJRnGWaSsRCLT1I5t60aKbZUbAhhDbkg8wWmLEfSa2pyTjUa6v6ErmTfpN3G8pBurdfd1HnoP7ZR2/OAcu8cO6uXDYjJ3ZbfQpCdtGVLZ3TvLbq7EiNkRAfgrrzp9QJPDs5V6LSSbXM26jjbLhdsuzEAC9UknkAJVJJ7gBWUPgen2Kx4S57/fOwhUs1zEcDgqOGY47AFyTXmRoVG7ZWYqLZT+6tm+0dq9aFITr/KJP+xQ+tVJ8SAo9vdXpVZKlSt4WNpPLEv8AryDnCgCgFW9fvK5+Zk/CavT415mdXgfkUTXonmAaAm21t1oY7IlQfK4kjlm85j5smrIxnSMYPIfB8a541W5+DOmVKKh4rUWW25k7iM64FMqB41aTBcEZwBjOQOfZ41d1orqUVCTttqYbn7KSa9EE6ZUawy6mHnID2qQeBHfSrJqF0RSgpTyyNse50z6CHgRZSerDyEFsHgoGMlseuo7ZLqT2En0NVvulORqcxRjrDGBJIFMjKcEJ38QRzFS6q5EKjLnodG+O7ggeWSIBYEdIwupiwYxq555yPO76ilUzJJ7k1aWVtrY0vufOuoyPDGiqrGR3IUa+QzjOeHd2ip7VPa5DoyW9kd1rubiG4M0sSyIFKESjSA3wmOOCnsPgaq62qsi6oaO7+ZzLuLdctUIJXUqmTi4xk6RjJxU9vEr7vPwEz7LcW63J0iNnKKCTqJGc8Mchg8c1pmWbKZ5HlzHDVioUB6Lryz1xLvRuzBfxrHNrAVtSshwQcEdoIPA9orSlVlTd4loya2IpH0QWgbJmuCO7MYz7QldLx0+i/vqW7Vk02fsK3gg8mjiUQkEFDx1auB1ZyWJ7Sa5ZVJSlmb1KNtu5D73oksnYskk8QPwVZSB6tSlvpJrpjjaiWqTLqoxnu70d2do4lAeWRTlWlIOk94UALnxwSO+s6mKnNW2RDm2G8/R7bX8xmlknVigTCNGBhc/GQnPHvqaWKnTjlSQjNxViVwx6VCjkAB9HCuYoKN692otoRLFM0iqriQGMqDkKy/CVhjDns7q1pVXSd0WjJxIv+SCy+Wuvrxf+Kt/fp9F/fUt2jN9n0WWkevTLcnXG0Zy0XAPjJGI+fCoeMm7aLr/dR2jGu6m5MGz3d4XmYuoU9YUIABzw0ovGs6uIlVSTSKym5HNvN0d2l5IZSXilPpNGV8/xYEEZ8Rg99WpYqdNW3RMZtaDfdXdyKwh6mIswLFizkZJOB2ADGAByrKrVdSWZkSlmdzVvZuvDtBEjmaRQjax1ZUHOCOOpW4YNTSrSpO6EZZTfuzsCOxg6iJnZdRbLlSctz9EAY9lRVqOpLMyJO7uNWUEEEZB4EHtrMggW0uieykctG0sOfgoVKj1BlJHqzjuxXXHGVEtbM0VRnXsPozsrZxIQ8zqcr1pUhSOR0qACfXmqzxdSStt5EOo2dm8u5FvfTpPK8ysihQEZACFYsM5Qnme+q08RKnFxSRCm0rEnrAqQ/avRzaT3PlJMsblg5EbIFZlOckFTxOOOCPpya6YYqcY5S6m0rHNtTovtJ5pJnluA0jFyFaPALcTjMZOPbUwxc4xUUl/fUKo0rGu36JrBT5zTuO5pFH4FU1LxtR7WJ7Rkv2PseC1Tq7eNY15nHMnvJPFj4kk1zznKbvJlG29zuqhAUAUAq3r95XPzMn4TV6fGvMzq8D8iia9E8w79hPEtxE05xErBmwCc6eIGB3kAVWd8rsWhbMs2xLLbfeNrmQzQxCGUMjSKjdYyYITUc+dwwCMdtYOi8qs9TdV1md1o/wBzmm27bi5sHV2aO3jVHbQwPmgjOMZPsqyhLLLxIdSOaLXI4t39sRRbRe4ckRF5SDpJOHLaeA49tWnBuGVFac0qmZ7anRe7dgZ9nkMcQMTJ5p4Aup4d/AHlVVCVpeJMqkW4+B17Z21Z3gXrJZIzDLIy4jJ61HbVw+K3ADjy499RGE4bLctOcJ7vY3ba29Z3aXETSvGrSpKjiNm1aY0QjHYcqeeOYqIwnFp2JnUhNNNmdzvPbtKzRXMsOY41BaIOjadWQyac6sH0gRz8KhU5Jaq4dWLejt6aGifbljIbqIEwxzRxr1ixHDOhYs2gcRnI591WUJqz3sQ6lN5ltfwOe52sZ9o28tqGkKIgKgEHzdWscezSx41KhlptSIc81ROJp6RblOvW3j4Rwg8B8eU62+8fbSgnbM+ZGIazZVyInW5gFAei68s9cWbf27DZRiWcsqFguoIzYJ5Z0g4HDn6u+r06cqjtElRb0QX234ImgVny1wcRBQWL8AcjSDhQCCSeApGnKSbXLcKLYzqhAUAUAutdtQyXEtsjEywhTIulhjWAV4kYPAjlV3TkoqT2ZNna58sduQTTzW6MTLDjrBpYY1cuJGD7KSpyjFSezDTSuMqoQJt6NvrYxJKyM4aRY8KRwL548ezhWlKm6jsiUrndtO/WGGWUjV1SM5UEZ80aseBIqsY5ml1CVzHYu0RcwRTqColRXAPMBhnBpOOSTi+Qas7BtbasNtH1kzhEyFzgkljyAAyST3CkIObtEJXMdjbZhukZ4H1BWKNwYFWHMFWAIPrFTOEoO0g01ubNq7TitozLM4SNeZPjyAHMk9wqIwlN2igk3sKbXfCGSRE6q6XrDpRntplVieXnFceNaOhJK91+6JyskNYlQoAoAoAoAoBbtHbUUE0EL69dwzKmFJGUGTk9nA/f3Grxg5JyXIlK4xVgeRz2fRVCD7QBQBQBQCrev3lc/MyfhNXp8a8zOrwPyKJr0TzDr2TarLPFGzaVd1Ut3An76rJ2TZaKvJIl+29i2kQlR7aeAID1dxl3VyOWoDIUH2eysITm7NNPwN5whG90147kd/8Ahq48oS2wvWumtRq4acE8+/zTWvaRy5jLspZsvM6YNzrlghzEvWDKapAC/gBzLVDrRJVCT6Giz3XuJASQkYDmP3VwupxwKr8Y/ZUurFEKlJ+Bsttz7twx0qoVzGxdwNBAzk/9vEcRnORUOtFEqjNki2lsS0g6seRXU2qNXLRGQqCc5HDkeGfaKzjOcv1JGsoQj+lsjUu7cxuhbqqh3BkQFuAQ5Iye/ArVVFlzGLpPPlRutdzrmQIR1Q6xdaBpAC4IzgDmTjie6odaKJVGTPmzN27kgSArF55jGqUIzsp0sqd5yCOfZSVSOwjSlvsad8bBILuSKMEKNJGSSfOUE8TxPE1NKTlFNkVYqM2kJa0MwoD0XXlnrnLtOwjuInhlGpJFKsPA9o7iOYPYQKtGTi7olOxRuy5JIjEzTuqrdNYdd5uYIY9LEISMIz9Y3HsCYGBmvUmk76cs1ur/AB9zd6/Uab0bburfy+CC6mlijWF1l15aJnZRp1jnq1EY8PXVKNOE8kpRSvf1Iik7XRv313pk8pn8mumMS2at7lLlRJ1yAnzTjVpYD21WhRWRZo63+ViIx0V1zLB3R2bNHH1s9zLO8qIxDY0xnBOEA5DiBx4nGe2uOrOLdoq1jOTT2RFbG0mk21tIQXHUELBk9Wj6h1SYGG5Yrok0qELq+/1LvgRE9obTuLS9vVExLPNBHLMAqHSQScc1jJHDPZgmuiMIzpx05OyLJJpDr/rk0YaCW7dg869UsFzA8iqyvlJZmwI1yFIPM8RWXZqXeUeXNO3ouZW19bCm62089i8cs/WOm0VEep1ZurAxnUPTUMfSxgk92BWipqM00v0/Mtaz9BlYW6BdrFrqUOkk6rG0oHXe5txdSMucA4xj0fCqSb/x6cly21IfI37Cae2Ox2W5mZLldLRMV0KoRcKqgDlq5nJ4CoqZZdpotOYlZ30HPSpcKzWVszLD1kxkFwx4QGLGDjIBJ19pwKywqdpS30263K0+bE/R5tlxeNa9bAfdJZZ5g4byxjgJo7Ac8SF4YHIVriaayZ7Pkkuhaa0uOOlUlHsJ3BNvFchpeGQOK6SR6gw9uO2ssLqpRW7RWnzRJ9obwwLCXilid2RjCodSZWCkgAA5PLsrCNNt2a8/Aokytl27OLO1vUv5JLmScI8BZdLZYjQIgOGABxHMNntFdvZxzyg46Jb/AJNcurVjRe7SvBaX14Ly4DW94Y0j1DTjWo45BJA1Dhy4cuJq0YQc4QyrVfYlJXStyNm9u0buymuYFvJ5B5Kk2pmAIczIp06QAgwSMDvqKMIVIxllW9vkIpNJ25jeG0ujfxWh2hdaJrUTu2U1agcYXzcIOXLj4ms24dm55Fo7Fbq17CncveyZprFrq6IjaKbWZJMKxUvpLEnBI4DJ48q0rUYpTUVrdEzitbI1bD2tdXNxaxC8nVZZrkFlfJKIqlcasjlnHDhnNTOEIxk8q0SDSSenQys9qXRu4bVrucqLy6gLa/OZEWHTk44kFiRkHGTSUIZHPKtk/qS0st7HfuNYmXZr9TdzLcss2iITcAyyagwX0gT5uTn4Z76piJWqq8dNOXgRPSWw13E2vcbQkgkLyCK2gCS8SOvuG4HV8YBQG9b1nXhGkmrat6eC/v0KzSiWHXGZhQBQCrev3lc/MyfhNXp8a8zOrwPyKJr0TzDp2bJGsqGZC8QPnqCQSvhgjj28+yole2hMbX12JxZ7btrbrWW8kniZWCWzI5xq5DU/IDl2cO+udwlK3ds+p0xnGN+9ddDKDbdkbq3vGnZWSERtF1TnS2lhktyx5xHDPZUZJ5XGxKnDOp35BtNbYjZ0s05i0Rq4Ghm1gFWwCPRbIHMdvhSObvJISy9xt2Ps29cFyvnOkBSViOst+t1IxyCOel6KlKPj62DrRl4elxVvLvDHcWrxq7M7XAfzlwWRU0gnAC8wOHPlV6dNxlfwKVailC3ia96d52dohazyKghVWCl1GsZzw4Z4Y41NOnbiRFWq3bK+Q5h25ZG7hvGnZSIRGYuqc6Tg8Sw4Y444Z7KzcJ5XGxoqkM6nfkKn25B12zn1nTBGqyHS3mkc+zj7KvkdpeJTtI3g+h0bU2paXYQvO0RhmlYDq2PWo8moFceixAHPtzURjOOyvcmU4Ttd2sxFvjfxz3cksR1I2nBwRyUA8Dx5itKUXGKTMq0lKbaEtaGYUB6Lryz1woDiOyLfQ8fURaHbU69WuHY/CIxgtwHE8eFWzyve5N2Ry52pZwmWygsmmCAGeOCCMquoZAYEgMxA5DJ4eFbKE5WnKVr7NstZvVsb7P2PZyRI62kSq8a+a8CAhWw2lhjhg8SO+s5TmnxfMrdjhFAAAAAHAAdgFZkGmOzjV2kWNBI+NbhQGfHAamxk4A7alybVri4ntBbXE13E1ngqUEjyQqFuMjIIbHugGO3lwrR5oxi83z2/gtqktTtO79p1Yi8mg6sHUE6pMBu/GMZ8ar2k73u7kZmA3ftMk+TQZYgn3JOJHI8uYp2k+rF2ZNsS2LtIbeEyOCGYxoSwIwQTjJyOFO0la12Ls4NhXlpdlhHCo8klaFdUaDq2XGerxnSOXLFXqRnDd7q5LTXqNr/Z8U66Jo0kXOcOoYZ7+PbWcZOLunYhOwiiltmvvIvJYswRLNG+hMJlxgINPmEHByD2Vraap5827sTra5JJYwwKsAQRggjII8R21gVFcWxLK2JmWC3hKgsZBHGukAHJ1YGkYzWjqVJ91tsm7ehtg2JarJ1yQQiU8esEaajnt1AZqHUm1lbdhd7GxtkW5R4zBCUdtTr1aYduephjDNkDie6ozyve7F2F1sm3lJaSCJ2K6SWjQkqDkKSRxGQDiinJbMXZFtnb420+m4hsLuTC6FkS3jJCj4IYNkDwrolQlHuykv3LOLWjZIhsG0ZEBtYQq+cqmJPMJ4nAxgHvrDtJ33f7lbs3w7Ht0ZWSCFWUkqVjQFS3BiCBwJ7e+oc5PRsXZy7TtLeCOS58niLxB5shEDFtOWIbGQzaRk8+A7qtGUpNRvvoE29BbsgK9kbuytYYrieMsowo85vjMF4gHjV53U8k22kWe9mxlupsbyO2SInU/F5G+PI5y7fSeHgBVKs88m/7YrJ3Y3rMgKAKAVb1+8rn5mT8Jq9PjXmZ1eB+RRNeieYFAFAFAbJZ3YKGZmCjChmJ0juGeQ8BUWQuzXUgKAKAKAKAKAKAKAKA9F15Z64UAUBVm9b20Vxc3dptEW12nCWFjwmZFGAEbixIwMgMO7HE130lNxUJwuuT6GsbtJNaCnbm27m4mRLiVbXVaI6B55bdFkfGX80Eu2cgK3AAHt56U6cYxbir69E9CySS0/k692bee/vJ4Zr6cokEDN1MrgOxijwy6gCoJyx80ZJqtVxpwUoxW73XiRKyWiOra015BeXGzo5Zj5YUaCQyOTAhJ64gk5AVQ2ADwwvaarBQlBVGl3d/HoQrNX6HDtrbM0E13F18624u7aJ3DuWhhKEtpJJKFscxxJ8TV4U4yjF2V7N+buSop2Mtv7Qih8njtLt5LWSZuud7qUKGVV0xmZQWRMEsQM57eXCKcJSu5xs7aafOwSet1qcct3OLeJTtC3lSOWU9X5ZLH1yaYyqidghkKFm7ccRzwQLqMcz7rWi5J29NbXJ0vt8izdxb8T2MMgWRQQQBKxZsBiM6jxYHHAnsxXBXjlqNGUlZ2KtsZHN51KTSxLLtO4VzFIVJGE7uB9oOM13ySyXavaKNXt6HVfbUmtDc263E4gF9FE8rOzPFE6ln0sclScc/DvNRGEZ5ZNK+Vu3VhJPXwFu8NwkUt21ldSyKLeI9aJ3ZhmZAw6wHOOPf2mr002oqceb0t4dCYq9rokG3d5RPdyC2vgkfkGNfWOI0lMqKCccA2HC6wCRnwrGnRywWaOubpraxVRstVzEV/edZs6/i89ni8nYyJdvPFITIFJGWIBIckrkjzQcAqK2hG1WD635WZaK7yHu0nSS72fb2V9N1c3WiRkupJMEIhIyztg6c4HwSc4zWMU1CcpxV1blYqlo20dO8Uk+yrqPqXuJo57doY0eRn/8AmBgKfOOASSvIDPn1Wmo1oPNZNO/oRG0lqT/d3Z7W9tFE8jyuqjW7szFmPFjliTjJOB2DFclSSlJtKxm3d3K/6JNmTSWMciXksaCQ5iVISpwRniyFuPr9VdmMlFVGnH11/k0qvvCa/wB6tOzbiI3UguheMAOtfWEEg4A5yFwCOeOytI0f8qeXS3TTYso97bQxv2lax2jdm6ug9vetHGoncKoMkY5Z7pCAOQwMDiczFRVSEMq1XTwYVrpeB0bR2utwb4Xt1LDJGgFvCJTGrgoSDgf0pY4znPBuHA8KwpuOXJG993a/P5EJWtZFhdHZ/wDptp80P31x4j4svMznxMkVYlQoAoAoBVvX7yufmZPwmr0+NeZnV4JeRRGoV6J5gahQBqFAGoUAahQBqFAGoUAahQBqFAGoUAahQBqFAGoUAahQHoyvLPXCgCgND2cZbUY0LfGKjP04zU3ewMprZHxrRWxy1KDj1Z5UTaBmIwDkAZPbioAFBnOBnvoDF4FIIKqQ3MEDj6++gMDaR6dGhNHxdIx9HKpu73ASWUbAK0aEDkCoIHqGOFLsG4DHAVAMBCvPSuc55DnQA8CkEFVIbmCBx9ffS4MRaoBpCLjGMaRjHdjuqbsAtpGBgIgGMY0jGO7HdS7AJaRhSgRAp5qFGDnvHI0u73B9jt0XAVVAHLAAx6u6l2CJBjc7ZZJP6OyiV4175Jhxc+IXgPXmujgo3X6n8kabQ8yZVzGZiiAcAAB4CgNfkkeSdCZbmdIyfWe2puwZ9SuCNIweJGBxNQDBrVCdRRSwGASoyB3Z7qm7BtVQBgDA8KgH2gCgCgCgPjqCMEZB5g9tAaPIYvk0+qv8KnMyLIPIYvk0+qv8KZmLIPIYvk0+qv8ACmZiyDyGL5NPqr/CmZiyDyGL5NPqr/CmZiyDyGL5NPqr/CmZiyDyGL5NPqr/AApmYsg8hi+TT6q/wpmYsg8hi+TT6q/wpmYsg8hi+TT6q/wpmYsg8hi+TT6q/wAKZmLIPIYvk0+qv8KZmLIPIYvk0+qv8KZmLIPIYvk0+qv8KZmLI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606675" cy="114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www.lmaclinic.com/assets/media/images/links_logos/medical_links_logos/BMA_logo_tcm41-208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14478"/>
          <a:stretch/>
        </p:blipFill>
        <p:spPr bwMode="auto">
          <a:xfrm>
            <a:off x="1066800" y="2286000"/>
            <a:ext cx="380283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43000" y="3048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Divestment from Coal is Gaining Traction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77805"/>
            <a:ext cx="7331029" cy="6155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utoShape 13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5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utoShape 17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460375" y="693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utoShape 20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612775" y="846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07974" y="1447800"/>
            <a:ext cx="8378825" cy="5287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Health Impact </a:t>
            </a:r>
            <a:r>
              <a:rPr lang="en-US" sz="2400" b="1" dirty="0" smtClean="0">
                <a:solidFill>
                  <a:schemeClr val="tx1"/>
                </a:solidFill>
              </a:rPr>
              <a:t>Assessments </a:t>
            </a:r>
            <a:r>
              <a:rPr lang="en-US" sz="2400" dirty="0" smtClean="0">
                <a:solidFill>
                  <a:schemeClr val="tx1"/>
                </a:solidFill>
              </a:rPr>
              <a:t>are </a:t>
            </a:r>
            <a:r>
              <a:rPr lang="en-US" sz="2400" dirty="0">
                <a:solidFill>
                  <a:schemeClr val="tx1"/>
                </a:solidFill>
              </a:rPr>
              <a:t>integrated into national and local energy </a:t>
            </a:r>
            <a:r>
              <a:rPr lang="en-US" sz="2400" dirty="0" smtClean="0">
                <a:solidFill>
                  <a:schemeClr val="tx1"/>
                </a:solidFill>
              </a:rPr>
              <a:t>decision-making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Health </a:t>
            </a:r>
            <a:r>
              <a:rPr lang="en-US" sz="2400" b="1" dirty="0">
                <a:solidFill>
                  <a:schemeClr val="tx1"/>
                </a:solidFill>
              </a:rPr>
              <a:t>costs of coal are internalized </a:t>
            </a:r>
            <a:r>
              <a:rPr lang="en-US" sz="2400" dirty="0">
                <a:solidFill>
                  <a:schemeClr val="tx1"/>
                </a:solidFill>
              </a:rPr>
              <a:t>and become financial barrier to </a:t>
            </a:r>
            <a:r>
              <a:rPr lang="en-US" sz="2400" dirty="0" smtClean="0">
                <a:solidFill>
                  <a:schemeClr val="tx1"/>
                </a:solidFill>
              </a:rPr>
              <a:t>expansion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ealth </a:t>
            </a:r>
            <a:r>
              <a:rPr lang="en-US" sz="2400" b="1" dirty="0">
                <a:solidFill>
                  <a:schemeClr val="tx1"/>
                </a:solidFill>
              </a:rPr>
              <a:t>professionals </a:t>
            </a:r>
            <a:r>
              <a:rPr lang="en-US" sz="2400" b="1" dirty="0" smtClean="0">
                <a:solidFill>
                  <a:schemeClr val="tx1"/>
                </a:solidFill>
              </a:rPr>
              <a:t>collaborate with communities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address the local health impacts of coal and to advocate for healthy </a:t>
            </a:r>
            <a:r>
              <a:rPr lang="en-US" sz="2400" dirty="0" smtClean="0">
                <a:solidFill>
                  <a:schemeClr val="tx1"/>
                </a:solidFill>
              </a:rPr>
              <a:t>energy</a:t>
            </a: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Global consensus builds in the health sector </a:t>
            </a:r>
            <a:r>
              <a:rPr lang="en-US" sz="2400" dirty="0">
                <a:solidFill>
                  <a:schemeClr val="tx1"/>
                </a:solidFill>
              </a:rPr>
              <a:t>against coal and for clean </a:t>
            </a:r>
            <a:r>
              <a:rPr lang="en-US" sz="2400" dirty="0" smtClean="0">
                <a:solidFill>
                  <a:schemeClr val="tx1"/>
                </a:solidFill>
              </a:rPr>
              <a:t>and healthy energy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Health sector </a:t>
            </a:r>
            <a:r>
              <a:rPr lang="en-US" sz="2400" b="1" dirty="0" smtClean="0">
                <a:solidFill>
                  <a:schemeClr val="tx1"/>
                </a:solidFill>
              </a:rPr>
              <a:t>divests </a:t>
            </a:r>
            <a:r>
              <a:rPr lang="en-US" sz="2400" dirty="0" smtClean="0">
                <a:solidFill>
                  <a:schemeClr val="tx1"/>
                </a:solidFill>
              </a:rPr>
              <a:t>from coal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Health messaging galvanizes public support </a:t>
            </a:r>
            <a:r>
              <a:rPr lang="en-US" sz="2400" dirty="0">
                <a:solidFill>
                  <a:schemeClr val="tx1"/>
                </a:solidFill>
              </a:rPr>
              <a:t>in multiple countries to move away from coal and towards clean </a:t>
            </a:r>
            <a:r>
              <a:rPr lang="en-US" sz="2400" dirty="0" smtClean="0">
                <a:solidFill>
                  <a:schemeClr val="tx1"/>
                </a:solidFill>
              </a:rPr>
              <a:t>energy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spcAft>
                <a:spcPts val="3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National </a:t>
            </a:r>
            <a:r>
              <a:rPr lang="en-US" sz="2400" b="1" dirty="0">
                <a:solidFill>
                  <a:schemeClr val="tx1"/>
                </a:solidFill>
              </a:rPr>
              <a:t>campaigns + global collaboration + communication = success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57200" y="160337"/>
            <a:ext cx="8229600" cy="113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Healthy Energy Initiative:</a:t>
            </a:r>
          </a:p>
          <a:p>
            <a:pPr>
              <a:spcAft>
                <a:spcPts val="600"/>
              </a:spcAft>
            </a:pPr>
            <a:r>
              <a:rPr lang="en-US" sz="3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Vision for Health Sector Impact</a:t>
            </a:r>
            <a:endParaRPr lang="en-US" sz="3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econews.com.au/wp-content/uploads/2014/07/india-clean-energy-wind-farm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7840"/>
            <a:ext cx="4953000" cy="2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econews.com.au/wp-content/uploads/2014/07/india-solar-power-vil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38600" cy="273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853" y="381000"/>
            <a:ext cx="396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just transition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895600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a clean energy future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1790" y="4854292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 a public health imperative.</a:t>
            </a:r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4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cktcktck.org/wp-content/uploads/2013/05/World-GHG-Emissions-Ecofys-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-9181" y="990600"/>
            <a:ext cx="1676400" cy="1447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guim.co.uk/sys-images/Guardian/Pix/maps_and_graphs/2012/11/20/1353421028221/Coal-fired-plants-map-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535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8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wang\Google Drive\resources\Greenpeace\JN449 - Silent Killers 8-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32"/>
            <a:ext cx="9144000" cy="6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5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wang\Google Drive\Countries\India\coal photos\IMG_8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28239" r="18372" b="12232"/>
          <a:stretch/>
        </p:blipFill>
        <p:spPr bwMode="auto">
          <a:xfrm>
            <a:off x="-12623" y="381000"/>
            <a:ext cx="47190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he coal plant in the background dumps its contaminated waste water in this lake in Konin, Pola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343400" cy="291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environmentalhealthnews.org/ehs/images/2014/ehn/nov/coal-india/bur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9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7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3624"/>
            <a:ext cx="8229600" cy="43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Health Sector Helps Drive Transformational Change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314575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55" y="2434432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2405" r="2360" b="2191"/>
          <a:stretch/>
        </p:blipFill>
        <p:spPr bwMode="auto">
          <a:xfrm>
            <a:off x="198120" y="2395855"/>
            <a:ext cx="2689860" cy="26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05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U.S. Environmental Protection Agency Administrator Gina McCarthy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06" y="1178804"/>
            <a:ext cx="4061094" cy="27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83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 Health = Healthy Energy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804"/>
            <a:ext cx="4813149" cy="2707396"/>
          </a:xfrm>
          <a:prstGeom prst="rect">
            <a:avLst/>
          </a:prstGeom>
        </p:spPr>
      </p:pic>
      <p:pic>
        <p:nvPicPr>
          <p:cNvPr id="11" name="Picture 10" descr="C:\Users\lfang\Desktop\webpage_PSD04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91912"/>
            <a:ext cx="3962400" cy="14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T9s9fy7jubAHHqfL0wfC1XqGCKuftUc5UaK3YHACR8Q_FHx-2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1900"/>
            <a:ext cx="267652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topep.org/images/nowosci/3ivh2k_miesiecznik-dzikie-zycie-okladka-maj-20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40386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4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b="9455"/>
          <a:stretch/>
        </p:blipFill>
        <p:spPr bwMode="auto">
          <a:xfrm>
            <a:off x="1587" y="998537"/>
            <a:ext cx="9144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56713"/>
            <a:ext cx="7331029" cy="61555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Healthy Energy Initiative</a:t>
            </a: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AutoShape 13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5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utoShape 17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460375" y="693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AutoShape 20" descr="http://upload.wikimedia.org/wikipedia/commons/b/be/Peking_University.svg"/>
          <p:cNvSpPr>
            <a:spLocks noChangeAspect="1" noChangeArrowheads="1"/>
          </p:cNvSpPr>
          <p:nvPr/>
        </p:nvSpPr>
        <p:spPr bwMode="auto">
          <a:xfrm>
            <a:off x="612775" y="846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854199" y="1240083"/>
            <a:ext cx="1765801" cy="1274517"/>
          </a:xfrm>
          <a:prstGeom prst="wedgeRectCallout">
            <a:avLst/>
          </a:prstGeom>
          <a:solidFill>
            <a:schemeClr val="bg1">
              <a:alpha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1" name="Picture 7" descr="http://www.reei.org.cn/wp-content/uploads/2013/07/cropped-reei-logo-07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63" y="1296421"/>
            <a:ext cx="1612271" cy="49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upload.wikimedia.org/wikipedia/en/a/a6/Fudan_Univers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72" y="1854955"/>
            <a:ext cx="614127" cy="6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cgeschina.com/wp-content/uploads/2014/08/Peking-Univers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99" y="1815975"/>
            <a:ext cx="653107" cy="6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ular Callout 25"/>
          <p:cNvSpPr/>
          <p:nvPr/>
        </p:nvSpPr>
        <p:spPr>
          <a:xfrm>
            <a:off x="2286000" y="1676400"/>
            <a:ext cx="2133600" cy="649217"/>
          </a:xfrm>
          <a:prstGeom prst="wedgeRectCallout">
            <a:avLst>
              <a:gd name="adj1" fmla="val -20833"/>
              <a:gd name="adj2" fmla="val 73101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3" name="Picture 9" descr="http://www.env-health.org/squelettes/images/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38" y="1743266"/>
            <a:ext cx="1364999" cy="5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ourscience.lshtm.ac.uk/2004/LSHTM-blu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46" y="1732483"/>
            <a:ext cx="535254" cy="5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ular Callout 30"/>
          <p:cNvSpPr/>
          <p:nvPr/>
        </p:nvSpPr>
        <p:spPr>
          <a:xfrm>
            <a:off x="1752600" y="4782978"/>
            <a:ext cx="1749582" cy="1274517"/>
          </a:xfrm>
          <a:prstGeom prst="wedgeRectCallou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54" name="Picture 30" descr="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3395" r="17926" b="8992"/>
          <a:stretch/>
        </p:blipFill>
        <p:spPr bwMode="auto">
          <a:xfrm>
            <a:off x="1814865" y="4836836"/>
            <a:ext cx="1625051" cy="4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18626" y="2488132"/>
            <a:ext cx="90601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China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2974" y="2401817"/>
            <a:ext cx="103284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Turkey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5216" y="6080392"/>
            <a:ext cx="174900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South Africa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49315" y="6172200"/>
            <a:ext cx="132061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Australia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21480" y="3576935"/>
            <a:ext cx="82426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India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96125" y="3827835"/>
            <a:ext cx="158889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Philippines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7034628" y="2939344"/>
            <a:ext cx="890172" cy="888491"/>
          </a:xfrm>
          <a:prstGeom prst="wedgeRectCallout">
            <a:avLst/>
          </a:prstGeom>
          <a:solidFill>
            <a:schemeClr val="bg1">
              <a:alpha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8" name="Picture 28" descr="Homep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53" y="3021419"/>
            <a:ext cx="735347" cy="7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ular Callout 49"/>
          <p:cNvSpPr/>
          <p:nvPr/>
        </p:nvSpPr>
        <p:spPr>
          <a:xfrm flipH="1">
            <a:off x="6476998" y="4434842"/>
            <a:ext cx="1981202" cy="1275692"/>
          </a:xfrm>
          <a:prstGeom prst="wedgeRectCallout">
            <a:avLst/>
          </a:prstGeom>
          <a:solidFill>
            <a:schemeClr val="bg1">
              <a:alpha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57" name="Picture 33" descr="http://www.technopark.co.za/sites/default/files/stellenbosch-university-logo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60" y="5397894"/>
            <a:ext cx="519015" cy="54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6" descr="data:image/png;base64,iVBORw0KGgoAAAANSUhEUgAAAN8AAADiCAMAAAD5w+JtAAABL1BMVEX///8jHyAAkNAAAAAAiM0Aic0AhswAi87d3d3X19fPz8/l5eXp6emgoKAAjc8AlNYAgsvHx8ioqKiVlJT4/P5+dnDj8Pju9vtbbn6t0uvQ5fO5uLcPBwnB3fC62e7q9PoZFBXX6fWgy+iCvOJmZWWYx+ZTp9l1tt/y8vKLioo/oNZaWVqJv+MYEhRirtxLpNgVAABzcnMjl9NubG0zMTJRUFEiFhCPjo9dXF2wsLCBgIBJR0hLSksed6iNh4MAOlglUm8rKColDQAUXYQagrgddaYAcKYAaJkISGlZTkcAIztQXGckMDttZF8ASnkAbaM1JhwnPExJPTVHS1E4YX42S1xEXG8AX5ATNEo5SlkiIyciMj8AeMgAJD4fAAADUngAABAAFzEAO2RjWFEwN0Aj6GykAAAdzUlEQVR4nO1dCXviRpouS1UlwEhIoMBI3KdAxsIIMJfTsWN3u5Ppnpme3WwyyUx6d2f//2/YqpK4jACVDHYnT97ux1wqqFf11XfVBcAf+AN/4A/8XlBt2dXXrsMJkcOSar52JU6IJuqZ2deuxAlhwdraq6Ljutbviq4DjdULC0sQSmru9apzdDiwtHxeR6hnGLb6itU5FkouRpZOup8kuLbfXlUs1emj9ZoVC4+c3SR/i6vuVDaWXc1QJQQlF4AuEtA/fX4WfeO3gxpWSQPZmLLMURPQUpuLzxTSUlWJdj0XlRbdTUC1wC/6QpFzqaAZyC6VS6paJKTgwtBlMQK07RzCb/kmwLC4Km00fxtWn3QwtQsspBBLjnX/zSqUyN8aJPwEuOQB0ZJfWUFQNUr602/7spDtAsqsZVIxtEy47F46plRsRNQJWvFzPfXCniqS5UrwC9ekVCqzFpVCkENST1opRgcp3Z6Cs1Qol/qniRbPixBlgS4ptKRtgC8PuVq3TH0Ti2p9SMWsiBW0VlMbY4ip5VPV8vJNQZFqZq1Feya9FS2qf0wMnV7z6fe/MkwVU6VvQgioWmTdqqvAdY1h+r1LX3NWsoqEEK5ToaaSKmDymaMgDGlH/WJAqt3CnqZQKLU6awyQZWQPFO260CVFakgpgzq0aU8l/k0J4S/HJ3WJFnGkVrOZpdQcKpnUGAAD9sJ/iaRgrEhNakTpzSFG8kS15UTZaiGYI/IJMVKzpO9RkyBZVAYt2A3/PTnHdTD5AmIeaadVqGU0XNx7bZvYQhLrKlniJtM+JKhLneKuW+8wKFq0B1MdWkPkNjWx5L56KJzF0oIQk6zS8obrapSwx1EE1Gsh1CXfrFikN3LI+JFRMmj9Sc9jr1QbqRvCVIyi5Il2MUmggR3qfEtqK6usPPCS+5JhYlVSVbVGG5Cpupwt2UcQpRp1eYwm/SaiYoqC6t89ChKAvKDSQVKxyDpbSzqirVqLKGxMWJaklYugOwp+MbNYJJ3NkIQidVfUoym5XEtdetgGtovWxjfXJUkSXkLfkHtcgratkpCOSEzPPaISXwsg6qqK13w5ala7rvoCzqlDGiyHFTcLiqq1UaXjgticte/WEe2LL+F7t2iGz5KUKnDwy/n6tiKdMjrUa552JsqyxLq5iyDG9gl/cRNNhDndBT5YmFoi3aESiRX6Ttd1Xy6MqWJUP3zVM1BTqSeRbWFiGJyX9+4FZuhzXad+qp8uM9kEpguhgF46xHYkXKahL4JQPZmRL6nM+BqSl0d4STjULuSg4hp1hMuHr4+EupdgIE8wPtFP7ATVLV1EZdSBJ0uaWgh77kP2VaKWHusWFuIIKznRkuAr5g1a1DnNQmonjn1/czZ2qHUlRvZU0n8YJSw1mxIbs1COPCTjIiQpZfbkFYdE6hgiJORouhQf1ZcxcLcoSFKWNuRrptBNy2HKpXcsHeORsejt0l0FfSFJuyoWSNWOYIOrKvP5LEgHCghB9csgaOFi1oLq8/1RQWGDeVTwqVJ2T+sChkUOCzaWlCMoAt1GXqa8i2H9hJEeH7qShFut44QTFpZY2qqJ4RczSu5i4mQjm3jbz1IIXmsZWEE0/1BTv5ghj5xOVULTwpDqmagw/f5blRRMCZ40uuRFFguIRITPcWOIbvEcPaI3n3GbToMWxs5zb3gPIS+5Woa8Iwknh7kwfiaOnryrY8VLibd2zOOIvQj2VbGLlWekgEqYjVPpEg4U9HPxRbC7fjkbSRi1oputqiBBu+vuuEfn4jQWPzFind38SlCBht59TtJeb2FEXPbgO3QuJqJ/c1jIO/k1VeTSpAxCz/l+s+7s8tVfmZ9OJyYAU1Fau654Jl6ZH3NAusS/OpXb6PM7rebcw49YLhudcMjM45c8rebcy8+F0Yc8HXwoVF/wOzsVDvLLuZGzQSRGPpSIe31+z0AO+7Ht75QfMFuHovXw/CpipJsQmt9pNGgofoXLgijO4/GbE/LrqlLIQLfFE1GF4Xc5I9clSC29l5W7y+PzK6tCyHyvgbEdPhQKw6/SACAhJ4b+yyEpdHR+uirhcPnQrIURdMMmFsPJ5xnQh4tLCqI2FiurDy+JkSs8mx8wd7qQW8h1EYJCuMtDyWeBNKDsc7jMyJn0tL8kKM7iyVhmd/mw/PhQUxSEuiFUUgh+QxDTtPGiz4k3g+F8Xlm0WOG8LQ/GentnlzwJP91Gro0lfHhV1wF+FdJOl401CbyMT9vxTHs69koUpiAmEu0KprtE9CT86nSaY1kQDln3Q/wqk4lYEGNioVApMIj5jjzKD/ON/FhkrxttjZQVY4lddygKv2r3wCxDl7mspRDjYIf4tdNpOSPL6ZG8Qob9Y0in56Ro5Qxkjtl++FBA4Ug0G2GEmKZwSD6JXe/MCPqjTBDEQoWa/+Rui8HJL9eUdOAcGnapqorb7Eoh0vuH9UvBC4DvgkprYqUgVmQQP5L+NB2M1DATjko05QJDpN1C6E9x1gYgL6a3C7dJ62ZiINnfUzw8v1xTgAi7RihHVG86oQxmKPsnDs/EMzG+VfZCa7e12VDc56+F51dSEVxOFt3XNDzhMEd8JGqyPCYapZNJz8YdedDRtAmxHAec0fD81hct9YKztQymCp3QFHniP3GSiI2BlgeaTP7H+vN1N+0I/FZoSXtUYwkpkGjYcOvwuOLbiliZdRqNqTy6GBXCkIvIz0H75qTa0DIceDByj8CPoNCYzgadfEhy0fhZeyfZN9nin5oULlzkz0/QpJ+8J2B4Lj/TgdI+z9mb26Wr4eYR8PKrzM8Jv3T4+8HHr2hJUJIUBUu9XfWvsdZtonAZb15+opbQtLzWD92AXPyIeUe41+1J5HHnigVXQoIihZw1zsevIk7zGuWXb4S9I1z8imqLLRgC2WKztzOzaWHIFlQen99c80DacBpSw3Dx0w+vTjJJ19TNYthlTHz2YTDuLJCZn4DfIdSNLOe0XE75LKwQrsRR+ekqhIJr8EyY4eFHgiXRT0zQpNLJ7HvWqLuBHHJdWxEUhCWnFpYjB7/KSDsn19JwXQMgpjVCEeTll3Po0uudS5Qstd6DMFwQFZofCSCGlB+Ia/KsQJ9l8nHAcmjzfbnBKPwkicR19dJO/UEtv9kMvbtVCH4VcRZn+aPCTJt57RcDnQT1YQpjcN7Z3xU5+ZWge9R52Yf5kWYDYHpBwiCx3R6kM2LlstKZ9s/bNPFyMyax73gfQV5+3oQrvRjsodHNMfQix4BhiPa7i/eHMSCKhflsGk+Sq/O0hJZpFEQR6KN+Ynac+NYjgAWjZrm71lu2cC6LIQ6/uiAEv0IfJLTMOEETFO3EVJYbclqj4+r5+Lgva2C/M8rJD7QQghBiJTh1pFrEPVM45iCH6X+T/IA22SCTkeV8m5ZqxzvpzmxAnif6mf3BBC8/0O21mjvdE6i4igtq+Kjxu0jYaXKaiua5rKXT06mWp4Tb05ncBu39upeb316UVLrU2wm/Wjjc+F+mQeQxlhn0M/lE7Dx9HtfSnf6YlIxN+un9BuK4/IjrqQODY5puKPtHqjce99O0A+pxLT/WEtTQ5/P92QCA4X4zH4Ffrlqq1Xt7uhhHAi3c+F9mQAQR9McXN+JM7lzMpn3xbjCgHBsHmo+fn4OJ/4KUI61kDeefDakiGaVjIDEGspbUZNBPtvOTOWnRwfHygx4sFUt2S5ECu1jVsnuHBl8i8CukhxmmOIcgQx/a6faMPk7vxnf7S/Lzy2apadcDh1gMjCBCe3KjEfmdiX1m8c77QB5PZg3SgHfJmDaVBwcdc25+HspQ2X5Tx4ptGK7CMZkybPzAYqObu3xbJI71TB6CCzq5rHA4hODmpxeNrmPDoKUtVbb+Gygc87U587vpOFWi88wEDA9fHo1fjgSxxIERAvSnjtiwhKuGd0A54/cLmVp5rZDWTpJfYhCceq0U2EK6jbq63gybW+LnR1qQdkNtGD4Bys9vN6oqCd6xJAhuzwm50ihEfHR5eVkpFMQKgzjIT/PDi+Gl94q8TT9+IX5Zy7FdidpHGHYXwCB+1wTLF+KoPxiM8vnEvMEwubi4aPiYx6f5m8GgP6oEl43GL1fOZqtmsaQD0wm0BOWqWTJCJiie8ru+/vaX2/v720/X37J6FtJ0WDNx7imWJ5jqgyR1tP3JIaTsh/WyEfm5fgNlgQufvT5wgx+p1+1bIeXh4faMVFPUNMovnjiXtwunQfqc8mMR0vW3y7LC16xsZH5IEVzXzQJDCEwz6RxTKVf8yM2/f6CV80Gevv3h26tBXksk5EQ+GcBv2k7HxomENqmQVn8UNso+3H9gFPn57UYNShLEWOXYHGDB7/rT4zq5RTWFt58K4l1jkNESg7Scjy3vnB7Ly+mBpsmNxpn46y/0zghPCxOK18flhxQoQEWJwO/rrfqtKN7+/OtV4eZmPM3np2k5rWnkD30+Hg3Fq1+vb9db7knh++uo/PTatm4pS24Z6A6M4H9+HVzDhbC9vf3w7VVBFM8uOmlZJiHSGXHOrn49u73fbvX1olH5mU7Q0uomy0uUeXYcCsHP5yg8PN5+Gl6LjXZbFr+9+3R7/7Wwj1t0frmmgFGQg2Yhb/NjDq0akp/PkeAn6sBc+Tr2YJEo/HpYUoRukINWwqjVdBDPnpbh+FEu0juCh9Q3NDXxrfLu8a9/ffegHOAYiZ+NlWC7QEc2SfzHtV1jch8/VnlCQXn3+bb/Jk1USqYhksB2Kv47QxVMpv/D+8cFx8Av8Phl+OSz6mCMg12XatfiW5DcpmNB5O/bgOqlHh8flId3n3/6mE+uSkznN2umsJ3/6vZH0pDKA7Ev299wy+xDpsDFj+64ihFHELQHbZrcBHoAv9TD/8n5N2/k/PmTItpTS5/U5PE4P/33/bYNvB3SC8Zn3PXKddWdXkqOZzmyOGV/759W7ev7jzEtsMQWPw+JpPzN41N+7+f0o9mco0ILBNEr1eotF+LDex6v4M17vHrKL/VnOX7OxU+LxcYflSff8qlBP2pccFQI7JlmoEokOkJCQGpmJwosITa8fcrvT/kEL794+qun/D6wNNuoz1EhYJIAQqkHSmdPcU29yLXac85+++JTOH40SUj5tbe/KJDfNbt7Z53w9SFBOsSCggK3W+iygaNauKl1HjzZmX04wC+el2cgMehMGb/RxYxUfJzOg+lS+wTxEwpe7w6IHXfCwTXdbtkwiIPLNhX03JiQ6Hge/lUwP33WTyRHmYtzeQg0MO7QhiP8ZmkggokMBnFi2hqx9lwL5vfArKuno8PCJS2HawAHcXAUt2RaKPzwGIlRme3Ni0IgPzkP8oRKvpGgFNqXd0mP32RCGLbBeJwZylPiHmQC+aXeitRwxsW9+zM8QQ8XddXMBY7RZrFEHRie5cgJkUpY7KkD4/PTqPkQk7NMnMpYG3SGHj9C+pzcmJk8S4oNIMfEYH73/s0L6K47UVStLO6h4CHasuW6fJuOJJkDs2UAF/1PE2UgZhIgdkl81cxU9/g10jFRv0iQJsyA2QjcZMR4IL9bZvg43bOaWVKxsJcET4ZCZOr+qYHw+aXbRDrpCgjCc5DUtbTX/6bpKXkiZ87bd6SL5vOgPwnkV2GKc8Jp/oCePeCb8WzTPWImePZzIL/4rD8FE1LL9krEtuxfLEknnScC9IunWMRM+NoQ+3D4EofHQIwDFcwx7LuvXvweEBLGP5s71hovJdaCPBGg5ldi08M+Cr9bFh3xqRcs5EALB23HbSleVNiFiEeB+tbp7vb4/H5m3tmMJ3ow1Sax30gKGOIzVKTUqPfCuZn8kHlonauj83vwBPNsxlGZsqq0EK7WA8yDXnMxlOqQdy8VrwMmxI349Aj8fOt3ztX9QB3TxR12cIhgOpBuFWPWWhwdMOGtnLq63c+vHUskYgv/mi6IT8ST659v8/vANHOaMzloNukpUrs8MNNVXOLCcA1MiGP6d3a9xW+59c15un8xn49G8/mkk0yk25nBDXs1GshL12vLPjx4HXvOa/12Itts0aUBCGK3zrOxZp8pgPiGi0b5xRr5RDxBAofJzWh0cTGakD/DyfBmTv74L0ejmws6qYlc1o9v8vPFs+0lCEKiuG/ZVFEl1ASnZnJuVeEL6PDTJr94Yz4izcS4XcwvZp1OZzCc3FQqZ5X5xXDQGXdmo/kF5Uia8mY0n8Q2+V0zvZLmsg4W6X292g7vRXe7pUhJJ9GrSWFTPvvzyQVtIvJv0uiPKqJYGPZn/WGhcDfrkwdRPBv1GxN2Ab1mNJuu8SPGnYnusMFTE7Mu0CUsx53D62tQIK5pmNSf4o3BzF8v3R8Q9AkGg0Y+P86k87PFa/LoL6WeDRraOr9fmG8d49OeBNmajdUc6B7xxI2k10c6V2vt9180gesjv0I/o8XjCbmx+nCa9kGefrcq7xu/Pm/qkyJHtKd6zE2nLliasr0eJKUUKQj/OWhkMoPGf9BFXk8gpZS14p/uvK8MNpY74K8+oig5R9wnOOHtEjZbb8DHHwIS0sSoTW5uJtdBueqHTyv5TvnGIcOlXaoq0S6G3gzFzOQJc4d0kjy522s1/AmkPwdl3BttXb4O+ODHj6C/Kv0Lkwhfc4VFrukS7QJRiCVGhot5THzeMxHjVQOmviHK4R9b7ZT6hmrFLX4p5T1pr8bibaI8We+TxeTen91GtukSHYVbe5tQt+gsQofHDA5v2EPhh2UV2UCY/Fl5EvcyfmdPs20/9qkc3i0LnzF54Gw+H67k4t2DDwQ5RYJCjc/Ia94Nzy+dmNRn1oHa/R834wpG+27zvXd/Zq3f/n5R9p4lrTh7H3A8p8tyQXWv+9VEXnaGJwsD5t4GE/NF06TevvE+SLxPbfEbbry1deXDFfNo2yJP3ppqF6UZpsoGyx2alsqzgX3MSzInVyrm794Hbx4224/2qOGmfP7ZuzLz6L2d+uBFtA3eYXd6kGeYg9YFxajRE+q4trXte8IkLyQ09T17/dVfU9v8vtvkp7A8BPhuKZ1MXBNcnjWD4SIF9w46Z2VyI+COEd6d0EXPU7y5XlSTNGgMtIebce83lPV84y3h+wS5ECS97pd6KDDpBGd8o37elM8mXR93cPcvCbuc+gVQ3cJUTFtcxBF/A+O/fATg47qG8fiN1t95GCZB+n//lPzKz1Bde7w6nLYBetu2qV0SwSNpf3xueLZdt7iacCKye5Lw3bTUIzEO774jgcU3KyPh8btYc8Q+f0X66OdU6tHruKlPnpzH+TwzUG7RbduaFqwBvSmEcj6bEHH1wLbohdoZP1dIh9NTb4maSd4sO2Hqe3rFMk5IPfxEzMhX1NHxZ1Hc+hveXnKPSZfrxGpL3rQC43DwUJMgkoLX6e6C5g/UNa5WfS719d/atAkl752Hf9MLpo/+lJC/kMYDH1d+HNEt/lfwmb5FnVuHlYsHQ0DQKnU5D4rq+Jv0zK/XCf5KlEf7zXs60yz1L7+PsmkxnyfUmflujd5b32NJcw350dCcczmOQ2wl4Dyfl2Du3/azs3UFwirbzvzj/ef/8VQjSPz3588/fcWWfHz7uBY1XE3Yx3Fex8zCOPSSYYZyD7OTXyHfcSRt0es27cLPGwbA81CSiZVKTHiJM20tbUro3fjfcsP1q6T96ljCDo+sNel2kwb3gYIx3wom1wkSJfldcHd68y9hnZ6vU+745/OAskMYBs+aCEQRI1dAIXdJWYPmO43nhOCaFXioBOwD3v77esC/pHfDHRUxVG2uozwslXhzEY4xS/uGK1mprHkuKeFfb55emS+sX/C1L5xEdW7tJBYSpSIoKqGH9rLGjkXkB5DxVXz77mrdNUvd/21zmsDHb9Yb+LHgqRYw4MmYbcWoVtiFGyvkTM5MW2cxX2V+9XbDEfuftSbMX75b/+xW9Oco9XksQ0l9Oguk7HBk3nXTqPcUzJWpoJgtfKuBuDno8tdf/MrHR/frjSd8WpXgMXxF/JxTQLMqJhAEnvWOHjqLIXNZ/LQ+cTWV+nGYTrbz373fePfh54VMTjjturfRZVQ0Fcsou1EOZc0sDHRCrGzGR6nH9+/vNybrpt5eDX2FOefNVufwc88Tt4Jnqh3CVPTVRXte2Jwa82ReeUr4YdH12nf8mrOJBKdZii6kRMKj5fE1ceib9LH4ISjTuzALlYVIxsWzCHaPRP+0F7nRsvE5FPkkz/PLRWvEz662px77jXcrjvzbkOZ2yhiKUKlZAo56prj7jBVmo2WIOgtuwtTb6+XUx36kXCdBj06HKEftheZzRtI64mJsOTYUb5+uAEg9fBInfuOd33EqzhWy+LSHbu+DJi6Pn0mLm0JKRLNwpi0/vIvkcjLUpeMcjVaN0BPbo6XY6TPx+nHBMCXcXy2ld+0iHuiLg7bD7iW4HyYOuUH/JtLiMnJINsQKY8jYLXPT01Uj80BXEEJsqaJxjONqS1iKdixs8kbsLwqeN8Tre+HhlrBbxIPnc5FrdvwSBnSbPcTu+bNXqjTLNcxCwUgMSQMtM9HnffGqII6X0W5HPIt2QFTTpVPM6jx7SexESVUkNuc8G01V6X1xuGTRzqxmwxPmfFnOJUxVkOgj5lmMuROuwBLCVRT1FMfYXBxtTRLX7sRBlCwgQxPTAwn1qO7VBnoKov5BNXBTjpAgZBobDLUgyhwwMHQM+xhHYddUXCpRBfqsYATkz8TJ0n/WhuI88slsdYFKUxFLxLk+xrFAbElg0aPXhUrkE4zzd+KcuSnpijiKfu6cDRk/Ik9RQrddECBd15nNQYU7nl9BG4liZiaK/WdIprnc3ivLs9L0EHL0W+uqSZPFz/AXzjtiRY6sVSiK2C7WBZtnl6iDsLzV1jlMN3YvBa7teTkoCoTwebrgCXKqt2LAwEZdrdmRY8Jno0rnbmZ7drMq7J0Cwouup6dKpPWaWKGDSrVn5j2iIOeqCye4eIyj0behKF1boT9RxSEOZzk2BOzY3r7/2X/yjUyGRVlQMaLaRVCOqbvCoUQ3hnKY9OgnC2m9gL4lKURgmxzLeI6AGnGiuliRTv2r2W4NUrcvGzmrE+E3ye9Vq6Cn1k6vvV0kSbSXuy8no4ZK1UmWnljEtTo4ErJIgOR21hEiMmpYUaJ67p/EiLJqQaX3DO8pJFqK5LJ8RZENfJ/6B3O0x3clNl5eE6B1qqOKFzBUXNWBrkj0DDYVlbo8+zXxo+mdJylIpzpievsXqajUVRrqljHMgdCHPUZBrikgCbpGkXsqwDPRZIZiOUBVPhrJUm8RkpvecpOiTSM9gmP9wmH4+fBskfgU3m21uLbF2YfWYtS/hZEv+lkLC4JyYNLcMeFbPkEy/NHPHGaPx+j7JTYiV673SJtJC2OgY7eGnjNYywd/962csFgmUqdT8YquegznAlLr02TpAqI2vVuWI1raVY4ZE+1FbnEnSybbbiWLISHsqHa4mYn7YbG0g+dDCMjrCVVsU4v0Yv7SOupCXaHhShEQEyWE37s+EEVX6LEsZBNSP6yF/HgIE/PgvE7cSaRSoM2nwnoW2N6AeD2itjFpKllhSVtIvrO8OEqsBl8xZ5ArUh8mi21B7Xl1M7j2OKIoemq4Rc14iwloV0IuXIx9dbdmurwodBpOqHW6fJemzU0sMHeqRFNdh3Vq1ijRpdvU7LmoSJUJZaVjxXUX3ljr5G7ZYQhS0WDBfRkpzAMHXSpVFj2sxlgseg2qJp0R3lIU6q7bLHpGTAistSWKL2YZ9iBLrAUNznQB1hxm9m1oUKffALqq0vbM2hAHHGxdhKTVdIGGCF0k6MBEEhXQ12+xpyiyed02sYUOU+UQZmli2ARVSMW2jCWIpe1JiTl2aFaNjsDpdAE+UviWlrwsLBXlQJ3u71SFdHQO4zIosbNmHbq/aFdSvdSsuZoYIFArbrDZ+lUJYVj9EsRxJ6qmfwqkQVP6WQipeqdmX2LGWvJVvq0sc3wOHV20JU9FlsKdYPu6MHu2PzvdpDv5O7Rv5TAVVyK+ng/XQsscdE1SiP8c/lSULwE63SenxPasqhmQqsUsZEaj5/PLOa3FwLmpwp4qvELG+BhoYUyUisn4Ucmz0ZYG1buvNkXnOfC1hGmUa1aOqhtI+bnoVbzk48N6cgarydQp4fcbFcSnsJ/ESsRs0wfh98Kv/GQ1bBGxXXUU9JvsbIdRUr0pK/zzuX8byJaYYrHCLAH+A3/gD/yB3wT+H8UjAvjuRse6AAAAAElFTkSuQmCC"/>
          <p:cNvSpPr>
            <a:spLocks noChangeAspect="1" noChangeArrowheads="1"/>
          </p:cNvSpPr>
          <p:nvPr/>
        </p:nvSpPr>
        <p:spPr bwMode="auto">
          <a:xfrm>
            <a:off x="765175" y="998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5" name="Picture 54" descr="http://www.ast.uct.ac.za/sites/default/files/UCTtransparent_round_logo.gif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70" y="5330554"/>
            <a:ext cx="714641" cy="72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Picture 39" descr="https://encrypted-tbn3.gstatic.com/images?q=tbn:ANd9GcRXEezdAn8oB7dQU3fKNYwsEbnY_aHc95-NeLL9fZw1qleIlQllz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30" y="4495800"/>
            <a:ext cx="1391922" cy="5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http://upload.wikimedia.org/wikipedia/en/b/b3/University_of_Sydney_new_logo_stacke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100934"/>
            <a:ext cx="596658" cy="5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43" descr="data:image/jpeg;base64,/9j/4AAQSkZJRgABAQAAAQABAAD/2wCEAAkGBxQHBhUUEhQWFhUXGBgXEhgVGBsgIRwYHRscGxscGh4eHiohGholHBkdIjEhJyorLi4uHSE0ODMuQyg5LjcBCgoKDg0OGxAQGy8lICU0NDQ0LzQsLzQsMiwsNC80LDQ0NCwyLCw0NCwsLCw0LCwsLDQsLCwsLCwsLCwsLCwsLP/AABEIAOEA4AMBIgACEQEDEQH/xAAcAAEAAwEBAQEBAAAAAAAAAAAABQYHBAMCCAH/xABNEAACAQMDAgMEBwQFBwoHAAABAgMABBEFEiEGMRMiQQcUUWEVMlRxgZTUI0JSsUNykaHBFiRigpKysyYzNDdTY7TR4fAXNnN0dYOi/8QAGQEBAQEBAQEAAAAAAAAAAAAAAAIBAwQF/8QAJxEBAQACAgIBAwMFAAAAAAAAAAECERIhAzFRMkFhE3HwIqGxweH/2gAMAwEAAhEDEQA/ANxpSlApSlApSlApSlApSlApSlApSlApSlApSlApSlApSlApSlApSlApSlApSlApSlApSlApSlApSlApSlApSlApSlApSlApSlApSlApSlApSlApSlApSlApSlApSlApSlApSojV9eGl3ix+DNIzxySL4QU8R7QVwWBLedcAA/hitk2bdtxqMVtexxPIqyS7vCQnltoy2B64FdVZNr/WVvo0Km6g95nuiGuUYMngxocxxp4iBsoxyOFJbc/lyBXGfaNpxt8bdUx/D7w/+/7xux+NdP0rXO+ST3WyE7RzUdd9QWlkf2tzBH/XlRf5msYvPaLZkjZpay4+q13L4jD5+dXOf9avAe1u5g4htrONfQCN/wDB1/lVTwZJvnx+W22vUNpeH9ndW7/1JUP8jUkp3DisBHtcuZuJrazkX1HhsP5u38q97L2i2QJ36YsJPd7STw2J+PkVDn/WpfBkTzY/LeK5kv45L5oQ6mVFV3QHkK2QCR8Dg/8As1lEftF04W+N2pgfweMSf9szFvx3V66H1lZ6s7JbRtbTwZltWfdI0xOBIku0M7lwFDDLscKw5QYn9LL4V+pGt0qvfTFzdWgdYFtl2gs944G3IzxGhJbB4O54+1R/Tmry3vVDp4ss0QhDBxGiQli3LR8b2XgBTucHEnPl5jjV8lxpSlS0pSlApSlApSlApSlApSlApSlApSlB8u4jQkkAAZJPoPiazTrnWUSxjvZy6qsq/R0Skq0i9pZTggqWjJ2knyjaTy5StJuYFurdkdQyMCrqwyCpGCCD3BFZj7QNFF30vcwMS8liEuLV2JLe7vnKsx5bHhyLzknw4ycnmuni1vtGe9dLdpV++qaWskTRXsDju2EfGOQ4ClGfPcYjx8Kr2qdM6dqVywewaCRcM4EEuCGzg5tX2HO085OPWsp6E1ebS79vCiMqtgygStEQBnB8VWGz7myD2xmtYsr/AN/u1ePcrRq24Pc3JwjYy2TCVIBT6xLICCCM9uuWFwvTnjnM4iR7OrDUG2pGyqTtEttcGTY+MgSpIMpk8YG7vyR3qkdJdJredSXEFwNy2+5ZMMV8wfYGGATt4Jzg4BBPHNbLYTyatLIrSfsI8CSUFVZvIsgAlikHk2yBtwVe2PvgZNOntPaALmwZRDdBUn8YgKVj27nhAbLEIp2krtySckNwx8l7lpl45dXTP+u+lbfTLUS2xZVG1WVmLrIzH+gfaCxUfWyAOeDkEVY+n/ZnbiECXfdXA4mSOQJDC2M7JJAC24diFy3IOwA5qW17phOp+vIbi3dZIox+1GcIzxPkhXAbcSzqGwvGCN2chZ3qa2F1AZFgdJ158N1JjlAJIWTY3hOrE/v5YAnCg8Vt8l1Jtk8c3bpAW/RenQ3BCJFI+cFIUnn2nH1ZGaVkU/NglTiCXRYNiQRwRt9RLdIkndhztRNzxnjksT6nO3G6u+O68WyBL3G0DGyOA2y/IftgGT8HFRt9GsamRLdXKkCdyRcJ4a85kLHxS4BYqEDNz5hgiue7fbpqT06tVmTRrczTC3i2AsstzI88gPchUOCf6qP+FTfTsBTTlkchpZQJJXBBySPKARxtC4Axx6+uap8C/TIh932pDM48FoYRECqbnknKHLHaAqRlsDxG37DtU1fbGzTT7NIolCogCoo9AO331OXU03F70pSuaylKUClKUClKUClKUClKUClKUClKUCqZ1kR4eo//AIxt34+8bf5NVzrOPaBeeDoGqygc/wCb2Y+a4Rjj7veX/sNX45upy9Mb0jXDpdqQsaF96ujkdiA2Cf4trFGUHgFTxk5qw6PcyaLpjXM0sm+TZIvnPnA3GJQQcli+5jjgKrA4LYPt7PNJ02/0qdr6QCQYCDcVOMbxtzwznwm4XnBIP1hiklDc3oUMGywRG82MZ2rgHzBcYwDyBXu6ytjxd4yVouh+01H2i7gXxS67pVyIzyP2s0IIV5FwDuHPHGMAHSkVPpCTf4l0ZI1aI5yAgOCu0YELF88hQG2gEkqawnqro+46WSM3AUeIPLtbPIALA4/hJAz6+lab7GNJlm6Z8UzOg8VhEoCEbVx33KWxv38AgVx8uOPHli7ePLLfHJY2ZNV1S2j8MQwqsitHINu4kI8aRlDsLfs95AY+QdiGOO7XPddAsjLI8kajgBZ5QCSCQuN21d20gHjnjNJtKhj0ORoyUdN5WdsllkjJG8n4ApyowCo24xxX521zWLu9lMd1LIzIWVlY9iGLEHH1gGJxnOPTioww532rPPhO1lh9qN1aXe6NIWALgNKjF2Qny7mMhYEDjhsfHPeq9rvVV1r8Wy4kDoGLIpVTsz6K5Bkx97HOBnNQtK9cwxncjyXyZX7v0N0Vwmkgdvo6c/626zz+PJ/vq+Vmfs5vDL0xpj9yk09s5+CMsrL/AHpEK0yvB5Pf8+X0MLuFKUrmopSlApSlApSlApSlApSlApSlApSlArG/ahdk9DfOXUZ93zWN50H/AA0rZKxH2o//ACVbf/d3YP8AWEsw/nmu3h+qOXl+msrr7ilaGQMjMrDlWUkEH4gjkGr1rK6UOgIvB/6Z5c4B3bm4ZnXxSqqRD2y2zeDtG+qEO9e7HLbxZY8b7TXUPVV11GFFxIWCk7VHA5PGQOCRyATzg9zWqezy+n03o23mQtLAniieGONAUHiEl8k75PKd4VRk5PfgVlXU3ufjx+5eJt8NRL4h/pBwcDYvBxuz67uy4xWrezWU6b0JDdrkiNpUulAzmDxWbcPiYixf18pkABLCuPl1wmo7eLfO7rq0TrGez03M1sSJPHa3jQMXaQM07hzjYqGJ9ykE7lRiN2QKruuezBtWuBLYunhOoaI7sqVI8gDDkBfq9iNuwjs2NX1pklsRuOI2x+1QjMbHHhyDuNu7HPI5GQRmoDR9LeKQwe8XFvNGMooffE6A43xCYOdnIDR7sx5Azgqx4Y567nTvcN9V+fdX0mbRL0xXEbRuPRvUfFSOGX5gkVxVqntgubu2tEhu0SVWJMNwgZVznJXw8na+3y+Zm8vI5yRldezDLljt4/JjMbqNZ9lsxPRMoHeO/tZB8lMkAb/+Vb+01tNYf7KR/wAkr4/95bgffu/8yK3CvF5vqr2eL6YUpSuLqUpSgUpSgUpSgUpSgUpSgUpSgUr4m/5o844PPw+dVjp6zub7Q7eZr64DyQxSOjR2xUMyBiMCFWxk/GtkZtaqy32gaSbzo69jUHdaXTXKj4xy5ldv6oE0v4xmrs097p4y6R3KephBjkA+SOzLIfj51+QPauPULuOOeK+QhreVBDdkjGIyT4buCMjw3ZlYHG0SOTjZV4bxu05dzT8y19IhkcAAkkgAAZJJ7AD1NWb2hdJN0nrhUA+A5LW7f6PqhP8AEucfMYPrVctJza3KuArFSGAcZUkcjIyMj5V9CXc3Hz7jq6r1vNOlsQPFjdAwUqWUgEMAwwfjg5x3rW/YZfyppkqHzQeLtGBzG7KDk/GNsY+TY7hiRVureo5/aPJGsFm58IuMorORuPqwGEBULkH1A5qzey7RtS6Uu5TJZO0UqrkCWEMGUnaQDJ2wxz+FcfJd4d+3fx48c+vS9aUg0q7awlAMLhjZbuxiOd9vzwTH6D1jI77Gr20QtY33uk2X2AyWcrcloh5SrMf6WPeEJPLKynJJbEF1LcXWqajaB7C4W2imE1wQ8LMSgJi2rHIWKh8MfXjsakLDrqC86m92O6MkARCWOVJHfBZjsZBsjCj6zYyQcDjJ81l09W0h1VbQ3+mvDeL+wf8ApP8As29Cx/cIPIf6voccZ/OPVXT8vTOsvBLzjmNwOHQ/VYfyI9CCPnW6dR9VxXU81rHdWsCqu2eaWVSwLAgrDHnzuF/eJwCQMNggZrfGT2j9YpbWxYWkO1Yztx4cKgK0nIzubHAPfyggYNdfBvH36cPNJl+6zezjTDB0Xbqchry9SQcdo4SJOf8ARItzz/3g+Na3VP0+4ht5zcAFba3X3OwVQSXOQJDGo5bcyLGvHaNmzhs1Kia+vRlUhtl42+NmV/8AWSNlRT90jVxzvK7dsZqaTdKrOsi6060WQ3RJ8a3jKrFGFxLPHEe4ZuA5PerNUWK2UpSsaUpSgUpSgUpSgUpSgUpSgheqhPPppigjZjL5JHVlXZGeHK7iDvK5C47Hk9sH4XXPcI8T2s8EagDfhHQDtz4TsyqPVmUADuanahusG/5OSoCQZdsCkdwZnWEEfMF81U76Zfl82+oXGrW4e3jjjicbo5JyWYqfqt4S48pHIzIrc8qO1ePRkAPTzo/nHvF6rlwPP/nUwYsAMc85GMc1C/ScGm6pLDBPNbiIkeHtjkjLeTyxRgtMhzIihBtUk4UE152t0LREhF7LmSSZ9iRxQtuaZmkVvHywHiORhBuAIPbBq+PSdvrXbSOC3+jriN7qKRS1msZBmj29lO4jCrnCzk4wdr/FqdovRllots090y3bxugkhjkXZGrsVBYnAlYFSuOFLBlwSKt0VvNDGxhi2tFcqt1EjO8jjCGOV5SVecgFTgsF2swOdmD/ACw09Ibx0t42ll3oTF4h8K3VCJI45pMso8OTLLHENyhwMFTuNzKyaTcZbvSZE2bmFrdHe08MeAtrtVRIHIZZBkYG3AAPClXBwcVVZ9DNtpjQzzwZJgOJpohzEZAxZZUkRpGDKS5U7uAQNgJkdZ0ma6tpF1I3LIxO2Swc+Gi/OBR4hz67hMO53L2rMeofZzLp1n7xaOl5a8nfDyygd9yjOQPUqT2OQtbhJfuzO2eo04Wsj3LS2fhD9mq7YJo32KqKm238qhSADhGBjyAwAJNemrXkUkkVvPCz2rSP4z3yE7QsMku2NjzkLHv3sSQDgZIITL+nPZ1NeW4ubqRbK3GCJJeHPw2KSMZ7Akg9sA5rULCxuBbxpaia4hXG46ocK+M8x5Qzo+cAFlCY7A96ZYyfcxyt9xn+o+z+LU9r6e7IzBnazmKmVIlkMZdAW8w4yFcgnP1vSr10npETaebWxDpACBf3DgpNI+MmJVIDxnBwWIG0HC8ksvTAUsLW4FrG8V0+wPEyrviiyA8kYH/SApZ5NylyzttJ42jz1fVLX6Q/ZiXfDbyM9zE+2UiID9mAw/zggtgiTKq7AfWyBlyyy6McZLtNdRWxjubBLcpGUmbwgUyoC20427QRhdvHBGP7q95defSwDexCFM4MySB4lJOF3khXTcSBkqVBON3bNe1m9aHVIw1+oa3dzmSxkfBESh2leJ1jVFS5QlsKoJHPBFfd1Z/5S6fcgzyzSRLIIcqscaXCl0DLED4jMsiHBkyMjK9s1GvW17S2r6l9MaW8cNvdOHBCyIiJtYcq6i4ePdhgGBwQcCpbQ7uW901WnhaGXGJYyQcN67SpIZT3Bz9/Ne+n3QvrCOVfqyIrr9zAEf3Guiot+yilKVLSlKUClKUClKUClKUClKUCuHWdPOo2e1X2OrJJG23cA6MGXcvG5eMEZBweCDgjupQVK5s5ksHjezLbpPF32s6FvEEglDgT7ApEgDBMsoxjkcVzmxku7PwjZ3JBLtKbme3USs5GfE8FnOOAPKowOMVdaVfNPFAfRE+oOTcSLErAb47XILAZ8rznDsvPGwRn584qZs7RLG2WOJFRFGFVQAAPkBXtSpt23RUPqGif5wZ7ZhDcd2P7kvymUfW7YD/XX0OMgzFKS6ah9P0TbcCa5bxrj0Yjyx59IUPCD03cs3qTwBMUpS3Zpx6lpkWpxASrnacowJVkbGNyOMMjYOMgjgkVB3+jXBXDeHdrtKK0hMUyqxVmw6KUc7kQ/Vj+qMk1aKUmVjLNqHd6W1wMNbX65SeOUq9o3irOyNJljKSM+GACAuBwMcY77K0uEupHt7d4DIxY+9Sx7VJABYRQFvE5Gdruvc8irbSq5s4uPR7AaVpUUCklYo0jBOMkKAMnHA7dhxXZSlQopSlApSlApSlApSlApSlByX+nrfhd5cBTuGyR05wRyUYEjBPBOPX0FVDp2y946PadpZzIPfAGa4mPCySovBcjgKuCORtHNXk9qhtN0D3Dp57USEhvFw5UZHisztxnBwXOPljvVTLpNnaqarqky+y1iIbpWW0VxP4sed2wHfuE5k5PPbPyqV6iHh9VWyYneM21yWjhkdSSjQBWOHXJAdhnOfNUnddOC56Q9xaQ7fCEBcKN2wALnHbdgd+2fT0r0vNFe41aK4E22SKJ4h5AQQ5QsSCc941xz8e+arlP8mkjFGDp4XzY2AeYndjHqe+751UdLmaT2QiQu5kNk0hkLtu3+GW3b87t27nOauVtGYbdVZi5CgFjjLEDBJxxk96gY+l/D0xrUTN7q24GPaNwjYktEH9IiCV+ruCnAYcGslhXBq8tzbajbNakuY7Z3kgY8TLuiDDJPEozlWPrkHhjXTYanHrHUdtLC7FHtrospLDDpJbrh0zgSJvdcEZGTUw+nFtbScPgLG0WzbwQzKxOc9wUGPln8PCHp6K36ja7TKu8bJIoPlYsUO8j0fEYBI7gDPYU3DVViKzm1Do678GSXx47q7aA+I+T4Vw+yIndyhVAm3tg1MQ3y9SX1o0TMIhELp9rEZ8QFYUcD6yk+IxB9Yl+NSeg6T9D27rv375ZZiSuMNI5dh37bmOPl8a/mgaHHoUMix5IkleU7j23HIRfgi9gPv8AjS5Ts0r3S436rLuFyxW8uFjfxXMYUK2EZTJjaATgbcA7aj45z7+6RyzLP9I7Idzy7GiG15IzuPhkeEJML3yBjBq1aVob6bM5E5KSTPO67APM5yVDZ4XOPifnXl/kqktjcRSuzLPKZwVG1o5DjDRsDwVKqVPcHPfOKrlNs1XL1hcGwvI5Zlkaz2Ok5iZgYmYrtlYIQWQAEbhynf1NfV0M9Z2qLI+xrS4Jw5wxVoFVyM7SwDtg49a7Z9GmuIGRrolXi8KT9muSPNl152rIQ3J2leF8oxXp9BhdZhmRtohiaFExkbGKE85zn9muPx75qdxqFOkoOrxBvuPC90Lbferj63iBc58TOcHGa+9Rkk6Y1cNGXljugsMaSOzBLoA7O+dkUi53EDgoDjzVNnSs9RC539ojDs28bS2/Oc53ZA+WPT1prWk/SjQnfs8GVZl8ucsoYAHn6vmPbntzTl8mnpp1mNI0oLueQqCXZ2LMzdyeScZPZRwOwwKhum7Qa903FcTvIZLhBKSkrrs3jcEj2sNgUELkcnGSSTmrRUFY6A2lRtHbTmOElisZRW8PcckQk42rkkgMHAzxxxWSt0qsuoy3OnWqyPK7R6lLaSNGxRpo0WcDdtZQSdqkjgZU1eNERU08bRKo3ScTMWYHe2cksTjPbk8Yrgn6ZQ29skbFBbzeOMjcXkIcEuSedxkdie5J9Knq3LKX0yQpSlQopSlApSlApSlB5XSu1uRGyq/7rOpYA/NQyk/7QqL92v8A7Ta/lJP1VTNV7ojqhOq9JaVcBkkeN1Hpg5Q/cyFT95I9Kqb1tl1t0e7X/wBptfykn6qnu1/9ptfykn6qufXupl0rqCzteC9y7Bv9FArYP3l9oHy3fCv71xrknTXTz3KIr+Ht3IxIzudUGCO2N2e1bOXX5Z09/dr/AO02v5ST9VT3a/8AtNr+Uk/VVxaPqd9em3d4LcQTAMxjlkLorRl1JUxgdwF79yK8Nc6mm03rC2s1SNhchirktlNoJOV/e7fEd63V3rr+zOkp7tf/AGm1/KSfqqe7X/2m1/KSfqqlpQxiO0gN6Egkf2Z/xrOrL2hXVx07Pee6xNHbzGKZFlYNgBCXTKYON44OOx5pjyvr/TbqLf7tf/abX8pJ+qp7tf8A2m1/KSfqq9L/AKhg0/p73yRisOxZBkckMAVAH8RyBj4muC3vNR1CyEqRW8O4bo4pmkZtp7eIygCNj6gB8fE1nZ06/dr/AO02v5ST9VT3a/8AtNr+Uk/VVG9LdY/TGpS2k8Rt7yHl4y25WXjzI2BkYKnGBwwxmvjReqJtQ61uLJkjAt1DNIC2WyFIAU/V+v8AE9q3WX80zpK+7X/2m1/KSfqqe7X/ANptfykn6quTrDX5dAe12Iji4uYrXzZBVpN2H47gbe3H314dcdSzdMwwMiRyeNKkGGLLhmBO7Iz5eO2M/fSTK6/426iS92v/ALTa/lJP1VPdr/7Ta/lJP1VRX+VU2ndVQ2d5Aii4De7zQyFlLL3VlZQVPbnn6y/PEp1lrh6b6bluQgfwzH5ScZDSKh59Dhu9P6tyfP7M61t/fdr/AO02v5ST9VT3a/8AtNr+Uk/VV79P63D1DpazwNuRu49Vb1Vh6MP/AFGQc1H2GsT3XU9xalYgIY4nDjd5vEDbRtz5cFDnk5+VZ23p0+7X/wBptfykn6qpS2V1gUSMrPjzFVKgn4hSzED5ZNUnROrL3XNTu4YYLbNrKYmMksi7vM6gjbG2PqE4+dXHTJZJ9OjaZQkjIpkQHIViOVB9cHimUs9mNl9OqlKVCilKUClKUClKUEf1Fe/R2gXE3/ZwyP8A7KE/4VlvTcH/AMPepLTcdttfW0SSknhbhEGST6DcfU/0jfw1pvVGkHXtEktxJ4ayqUdtu47T3C8gAn4nNcvUHS8fUmgrb3JB2sjBo124Kn90EnblMqeezGumGUk1fujKbZt1XmRbTV3yDJfQmLP7touTED8NwRpD/wDUx6Vd/a//ANXdz/8Aq/40dSPWPSydUaB7sW8NdykFVBxtyAAOw4OPur56j6dk6h6cNrLOoDFfEdYuSFZWGAXIByvJ5zngCq5zeN+GXG6s+XL0nZ3aadZMblWh8JN8fhKp2mHy+fJJw230Gfj6GH6u/wCtjSv6s3+61T+ndO3FnBBE17vhh2eXwVDMseNilw3bIGcDJxz3NeHUPSD6x1FDdLcmJ4BiELEDjP1t25vNnOOw4/trJZy3+7dXS2VinSujz6v0VfiCUAC8lZoWUFZtixPsZhh1DYCnBHb5mtRsdLuIbtpJboSts2RDwQqpkgsxAfLk7V9RjHHeoTQuiJtCsZYYb0hJnZ5D4K7gzAKSjbsKcKO4PamGUxl7LNqb17r/APlL7M7S5WMqguFE8a9htWRf9gntn+Ja2SCVZ4VZSCrAMpHYgjII+WKiLTpa2temRYiPdb7SpVjycnJYnvu3ebIxg9sYqM0jpa60GHwra+/YD/m0uYPEZB8FdZE4+AIOKZXGzUJLLtAatAZPbtamP922LT4+GJlyfxZB+Ir16XO32x6mD3McRA+WyLn+8f21b9D6eTSbiSUs0txMQZppMbmx2UAABEA7KB9+a4dc6S9811Ly2na3uVXYzBA6On8MiEjP3gg9vgMbzl6/Gmcb7/Lg9pqGRtMA5P0nan8AJCT+AFcHtoJGm2W0At79FtBOBnbJjJwcDPrg1ZbTp+SXVI57yfx3i3eAqR+HGhYYL7dzMz7eMliACcAZry6y6WPVCQqZvCWKRZVwm4l1yBklgNuD2x+NZjlJZ+FWWyq+Lw33tMhTUI1hkhiZrAI5dJHfiRt5VCWAUAJtGCGPwqZ9qL7OipT8JLb/AMTFXX1P0qnU+mIk7FZY2DxTQjayOPVck4HAyM+gPBAI8Na6an1vpw2s10DnZulEOHOxldT9faG3LyQMfIU5TcvwzV7VjqDSZugdXa/sFLWrnN9bDso9XQegHJ/0ef3SQJjo7VItc6vvLiBgyPb2ZHxBzcAqw9GGORVxgVhABIVZv3iqlQfwJOOPmagenekIum9TupLY7VuBGfDx5UZPEzt5+od/1fTBwcEAOcsu/ZMdXr0pnQttPc9Wax4E4hIuTndEHz55sd2GMf41pumrImnRiY7pQiiUjHL4G48ccnPaqppHRU2jalczQ3uGuXMkoaAFdxZmG0b8gAuR37d84q0aTaNY2Co8hlcbi7kAbmZixOBwoyeAOw4rPJZb0YSyOylKVzWUpSgUpSgUpSgUpSgUpSgUpSgUpSgUpSgUpSgUpSgUpSgUpSgUpSgUpSgUpSgUpSgUpSgUpSgUpSgUpSgUpSgUpSgUpSgUpSgUpSgUpSgUpSgUpSgUpSgUpSgUpSgU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917575" y="1150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9" t="14445" r="15006" b="14236"/>
          <a:stretch/>
        </p:blipFill>
        <p:spPr bwMode="auto">
          <a:xfrm>
            <a:off x="7177656" y="5100934"/>
            <a:ext cx="570285" cy="5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6" descr="data:image/png;base64,iVBORw0KGgoAAAANSUhEUgAAAOUAAADcCAMAAAC4YpZBAAAAh1BMVEX///8AAAD4+Pje3t5wcHDIyMgwMDDX19dVVVWfn5/Ozs7T09P09PRERES3t7cJCQmSkpKlpaV4eHjt7e2+vr5qamp5eXkrKyvo6Og3Nzf19fXi4uIZGRlxcXGBgYHp6elHR0eKioqurq4hISGVlZVOTk5iYmI9PT1FRUUcHByioqJdXV0mJiZjkH3WAAASOUlEQVR4nO1d6WKyvBIWEHHfQKuiVKzLW+39X98h+zYssa3Q7/D8aUWI85AwmcwSOp3a4MbRILl8zRyEr+N64L/XJ8zvYLPofzgG9ge/bsG+gXg0nUfiozd/Mxk6Tj+d+lFYn5TfQbDo7x3n4LHP7vQGUXQGf5RfBn+Jx2XCGbjnPcjxOq5TzO8gTulI3LAj4zNI0XHmdcr5HfgXyuDODw1yODqrGuX8Dk49pjb5A+l/5pHcu3WK+jSmXIf+Y89buMrj6DinWoV9EsMJl//CjkX5HB3nD2qe8CrEZyTdgo6U78WfwUKSfkKfN++rkKTjdOuV2RaboyT7nh48lXDMkNQqtSWmiuhUuyblJDPLp17BbaA+fdRw7Vch+Xf0bKya4Ad8MNxWI+k4f2M14qtCz7Dm2eRaAiaCuhlUwEKTGXeNV51jhk3Zb9SOVJP4ig7akXS+mm4dHHSJ0VLLkqTjbOumUYyuLm+aHQxsSTbcCDJIoq58tyfZaCNobQibdWU4e4Zlc42guSnrruP2zKOVsKibDoypKemy0zmaRyF8TSYTzZRvpBE0AmT3OstygrPrydsh08HdRcqYb6ARNAbkn+Q7eDgevuIF2aXKTWoaoJE59YGDCrqmmeNJHsymGUGA5sn6ooTjDeyssbDrP5vl7YIeSqcP+845jKWku4njbIJ1xdxzaxTNMk8HhJHaxPh0weuW3ioaSneqHj4gUnuOe/WZG8uOhJ4UBWuOEWRtjWdQQ5TAXMuQ1kTKQMWZX8ZQaaBwwmmIEVToSK4iecmsOq2Jl4oSVQrgqFxfujIbgj/7WhQ8U3lQ58lyv1cDjCD7RYcavys1kDKFXHs6RQUhdahOugoGvfNRt3VwKZdRw01tAEgRKb3m1YitSWpR9bDaRY+a+BFUCn6oUE27TcWrajWC4EyPQqgNVGVZZ2LFE7pnr7ZQccQ6cvbFq1FFQWrQlxnVR0MEivAC2JOkMTCBSfklDCNQhl/HsFwyA2etjXLfkEBcC8u8FCwbljZz0ayWHD17kwDwmhfnjajo7V5PcvxMdMDIQrMKpExez/IZJwFgrFXIHRG4vpylHneuhm+2o+voX8cT5p1DArcarNwNuvr6bVhMdRKgpb9rY1682Ah6imSOQRpbDIzXGkHPsfyX05obGVkJeXilEfSUinUKgzzxaVXiLCNeohcaQVXtu49rcpXzuUrUR+hN5488jvGazNGvS5apsuz6SKmyGQmesypeHHd0WpraLWB39utlnqBy/X9jeuKuxIsqK8kw0sy/0GV+zZeN2dLVBEsNGOkxMYuOcE/yAnSQPScJ8oe9zqtXwvLBnh3TL22X5yLPMTic4N9eaBoUs+TTImSm2k0FsgVIiocGr3PQFrLkiSxgnHpm90t3+doXrzGLWIoRBZbl2fpXZQPwxRHNApZi4ZC33rBMQZOiMS8OaOavCyVvZG7KgZ1/lVsgs1f7ZfPnS5F2BT6Vz9AkAe/j6eVxoVzbR3roivxfVoM2G/mXex0Rvtx+kuYJM2VWgo13YzOsqcY2L8Qhe3aKMys+63Gw2iFHdjkpqyzfqRmpEYXIkVxOA4BnSwmHusPMpYCLmvblpyinNzAPVkEKiq14PMxcdhPrZncnbBYoFlg1V2ttMbsqgAM5yhq5om/o0eCtGHZghFVNq69aq9fgwktQt6gsK6d2fTQhEQ0EuCrRSiQqF146q4ZWsYGJgosK5+SgkTUksF2gG+E2IfVL08oOMKAgjhGgTC1oNlILgUtMY5K3igD2mzepuFDM3VSWd+CsfDTP5IOGLOB+GllUfzcoI58B0qCQG3JnleXVuH1+oHg0uGgMbEoVmlYyDFnsR/jUqHSx2VyakP7J0x9R9f5sUu1TB57033LPDgrdXTLWL+RQDnAyKfB/h4OK+rZZi05wMiy01EaHSqltzTLeIQmPxZe40wob4TSnXg8BNPNK4wPholQVNctbC/ZLhUVxPC8uJmmWAoKd7JWCGsPCTKbfFtwO4BKyYoKDe8rPY2qWmoXzDivbL6MrdHnjhmxOvnL1mFYIL0FryGwuBOyqs4hQvkOLln2zpsw8f4BNINYDZpbaCy91wNO8VVjdDDc0a8ZEgEuZrJKsYr2N5rHM2ZXJqjfdW9NZ5kV+rHpTo9lE92yOG93Kxaou5Jrntezk0rTKtpIzqHu/Jej3kDNorSw1yZtQbzV0PjawB8smaifZ/g3ZQ8SEriWfeMBEJWATlQ8FmDBxtGiAr3Ca5q5UACZVWJQt8cy3hi28NIB7cVdPd2EqrNFdiQCM2uqahKmfBho+GoaGuVfdWe7Z3pYakWosq48/knfbuPAejPjxJMvkD5HsKK97sPEho7Mbmi0Cwxc8K08L56zfG+cjKMGQjduqF4ycfbPnSRib9NPCKgiOf5Ejgut388qEDfy1sdqiRYsWLVq0aNGiRYsWLVr8V+EJIF//jvzJ1u4ecXHv6Je6wzv2QtYAuWDDDmRHSLpO6HnSH3TJWP5FfJmL25Z2oYyng8jjDYWmiCH7Qdcz38wX+ou7L+Js9KpQTnJFF/nMgb+ijlS+BYMW77jRnJ6QbVNw4em7zG93Jq6tiO5BviH14TvWIOZCotizFZOMpA/dWEP3jrprcIA/HqiEes3VmO7wxFpjV6ad9XqdbJ19sl7j19xwlgfq+s8OXLNzlonG8kj9w5xln4fxGMsBrTChruQBkcqdOX3U4OGdsnwk2Q36IHdo7jjz6eCasIZQNGHXXa6THhJxediQu4aqAIZGQAWV+C5Ppy67g0g2JPuBVIAsxV2BWIIb9RsskWdyCbJckzyBLYmAZCylupMAixyxVAu1JkWKmXSlXIMVLqf/MrIzGLsRK+AJle0wDuI9fhBLcIMlkCWRUWdJ2oxpYBpi2dmT8e+qznWJ5UpiOUYZcANjvM65h3tBLwyVkL/KkoS7l4Il+PpNgCUaeQHA0t2jFKc5rW+CWA4Zu63SmTksUddPzSHWcz7FhRdFNoDlOs0wvwmWhzRNjP6EWI5nzmxnsiTt92hNTcbyOk/TKWeZTJf8pZAoHN3n4uex7KC8Wj03LGQPDBZuvyOHupnsIEs18OjnBBUhlqhPLgBLNGQ956PDWGI9yFniT2wuwVF3tvtGLssd8K7MUEqj6juzcYfrWJDlyc8wfAiWi6HvG65vkCVKgEhMlkjclN38jGWaNehxlulJfhpd9Iqwt10xy87EDKWFUor0kWTYZofu2U+BLJ9/Ljs4Ncn/NFgmzvGT6X3guVwqGTPhgw1HK5buhyjAmjlHKluu9qmmYy80wSpmd4GwJNuB6SzROGRZ2gDLnRaXv1BKVixRTgOVdFpBxxoswb5MqKmzZJtsUpbvEEtU4McGpcEywjk05FhIm3o8wTLj9IWv30jzZXWWXaR0E23H86yp/SIYXrkkfWryDSGWCXrzJ2f5wA36giWqZcAviXQui2B0YCWOdixxrdI5GKWy7SOxXDH9p9ixR34php5rNqT1PUyxXZgiv7OOOYsQ7UhIxe3Ys8QyIBmGLJuPzu6S1ryq2wf1wDqHEd3v4kEz3EKlIjQO+BQ1DgJXOZYdwAAeTv+cTXucvBew7LkgIEbpeyDG+lQoadpggI/s6MmLAWHm3dM0cvmZvPU4UJ4bL4CTgoLs8pP4ahQ0rZihRYsWLVq0aNHiPwJ3HAbeeGezYeM4Ho3HP7fDY7Dqdlf6ljVJt9ul7pJ5V8Uqs1ZP6BpmSN+NBtbi6gy705Um7X89BobTM3gAdUDvCTG7948Bto3DaxcCdi6n6B+12eFKO29K/TraEhItN77Iv8ZLrQLqC2IOM7xo+ZAuxunnzPcUavn6PW2D5hWQQJvKF6C1R962vMgsx8U6agmSUcU8pyy1102gBRBdzxmlshlL91O+M/wHKc7SZ6BsWqn7Qf4nvTPVhPBzCcuJBUstu7yEJdl1S3gAHaXYEvlEjuRfVjR9WabpmryrRH2VU2rwRs5jRH2+SNfot8OfZKnWa+ssR+6OAx0kF9GT8QdRe48HLHlO6Wids1XiZvCm+op3M+0OUY/Knq5m3Yh8R3/axa7HWUcWJY/lqiNEdoUDVlYgOkvD84OvYKLMlA7B/YcXr6Qiqqc4OVV5yBnKrmQDU2oB1zi9gKUM4WaWqJSyXMvdj3eQ4L4LpLmwb4SMs8KCUVr0LW9kdZBGiYEfYCnt/1HKEl/FXGKRzGbIf7XLn508sN+WJXr8HktSOyk0UClL8h5kepj4q+jAXDM5yOYbhZXufJaSPGdr40n9MZYDoth4XU45y0SiQHQadSpyIUk1ZZF3CespPClJhQpkh4ac4pnvsZzTzV3YBF3OEkdtqPPwIo0E3NyGX1hYyoaG9BaLJO29RiM4S9C6+y7L8af8FJkzCYW4TgxZNpvhYbdi1NzSATsmvbjXxGTviYC604qlLDJlSUNs9HVZOss9xYcYgAkfmndJLCz5VHAvqoTBdHakIdlWYHbIzbzYguXsk4hMFDhjSeeuPsiSYSZY4iG7ZScjHDtU3eLvyV0reBsSnmbXrOpSHqC8pP+mX27BkiNSWFJLZV7EUlYm2BYg+QLOEa8hQjmFgrAEA0kE+K4iS2hrjE+xR4y2g84PsKRv24gAlo8VhRQSYlo2zf74KZHUFf1HWBbsV4DM3Qunq4aWQ7732FYJQlmwfOsSia8jjeWYNBybLKGpHdPokXPJ+H1ggam+JI3ll1P6/D4TC1HrdY+tTBT6FizVmJjEkpbSf1SZSTo0HhuPyLjCV+IBy2b0D2DEScAsUGzfH+GZyNhQbEhf/yQX1353JiEgGuhajSUepfeEfI0/YK3J7JguvWMwzFcpmOfQOUUyjH6GJd2ueXCrwhIP2eOMeBX4rjDcDiCBz7wH09xTDBjc5KZLE8oPsaQaaF+FJd8nF9t2bD6Zql+bb4nGkDMIKY7Aaepq5+dYjvmvlrOcO9KQSo2BR3oCtn6wkTuIKMiZQLofHrOSkftTLMVmHuUs6Si9yh9kJTLJG4lEWUnPLP4RoIYfZ4JKq88fY8n3PJFZglmV7CV49Lkh41e+H3RYdqUpzz2duBxSH0ViGISPoXp4L5lFeSxVG6kKy87BZJneBxySMpjLYxQPWXVyZ5tMJT6W1IsOe3I6Fk1elOHTprSZ2xlLHZ6NsZDHMuHyLRjLyUKIPABYEhdnrg9Pmm5jeaDhIaulrHrAJnJnyl5x5uFb1Gc8ZCjzaB5LgX0Hco9CLMkGd3ksl9KZyATloxl50PV0mfFKvxwZCtgiUJ4C8lRvzPuieg3KWb4VsNQefHmJbGwiKQ/4szxVpOCi2VN5JjFdhWjbir7RG5A9jNJ9XWmmJelp5VBPaR7fAnM3JVJjoHdBLIoOYk+D7CMOFwvx4MeLBaiL3eh8/ffv+O+RnMj3IfCToVTnMI7m18nxuDyZ7hQsgSGqBNTEWBc5R3m2aNGiRYsWLVq0+D9Fny94/UOXLHYXXbr4ilez2b6PF4fnJcMBfXYP6N9UXt+7N26WB90VXzZHB/EmYvdS4Kf/TURifXJni+IuXZegpdSerqqlxRFaLbIlpFRFsBCO20iKmZylpXakZZe8DEexnlwweQ40feeGScR4NTAOw3Em/DDM/nYwy3QXrOVV7Zfwe/gSy4HEslfTxt1omch8AwZL3SMm1fe6ZG08cY7sS+TfYR7OHJZoyVvL7o4HRwSRAZZqntRQOAc4S77mRit1dnoOy6tT9Law3wOqd+Q+QoNl6jg9Wb/oLMeJ6L7A2Z95whDMcoN/rAb9M8/6Ysb0j8ES+4uuwqGhspwh5z13IHWzf/lTCrNMsse8jlfQuKgfuRgmy84J+al4NZrKcv8m6Z4NemQPLN0IZDlG/Zja7BH9Qzg5ThQNGA+AZWecicUd4/qIvTqfTOS504uilJ0KslzQHwNfPfmbYK+DJn7mE5NnJSeCBsKrp7MMhWOXzaXkQpAlc1/mxJZ+Db4zu59Op4R674dMD70pvt0rl8vQsVxzoaroDAea/QWxjMgp69xQxm+hT/UO85FnKhWpmgObFudo/HkzztmcSd5o2s2WnMNK1DOW4W63w+wYyyPRVK7d+4i+D49FYBJ665Hzunfj+gYZeNutFJQ0WQ6JzuTl5hcSBGNVrah5ynLErj28+K1t5xt9/LwbTT6KE5RIsGJOaP/wmT1GwloJbjfmrnYnN3wrus5H1u/LG+2f6LZF8+HwdkTYIl6n2wTdwvRGTdjRbfvc25b/BysGAnj3LL67AAAAAElFTkSuQmCC"/>
          <p:cNvSpPr>
            <a:spLocks noChangeAspect="1" noChangeArrowheads="1"/>
          </p:cNvSpPr>
          <p:nvPr/>
        </p:nvSpPr>
        <p:spPr bwMode="auto">
          <a:xfrm>
            <a:off x="1069975" y="1303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18" y="5100934"/>
            <a:ext cx="609211" cy="5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ular Callout 61"/>
          <p:cNvSpPr/>
          <p:nvPr/>
        </p:nvSpPr>
        <p:spPr>
          <a:xfrm flipH="1" flipV="1">
            <a:off x="3875837" y="4137477"/>
            <a:ext cx="1762963" cy="1553701"/>
          </a:xfrm>
          <a:prstGeom prst="wedgeRectCallout">
            <a:avLst/>
          </a:prstGeom>
          <a:solidFill>
            <a:schemeClr val="bg1">
              <a:alpha val="80000"/>
            </a:scheme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5" name="Picture 64" descr="The Other Media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93" y="4187954"/>
            <a:ext cx="1620393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" r="8018" b="8964"/>
          <a:stretch/>
        </p:blipFill>
        <p:spPr bwMode="auto">
          <a:xfrm>
            <a:off x="3926383" y="4495800"/>
            <a:ext cx="56941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4495800"/>
            <a:ext cx="54864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8" name="Picture 54" descr="http://vso.manipal.edu/images/manipal_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79" y="4702454"/>
            <a:ext cx="457200" cy="7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upload.wikimedia.org/wikipedia/en/f/fe/Srmseal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509016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All India Institute of Hygiene &amp; Public Health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26" y="5090160"/>
            <a:ext cx="55487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60" descr="Image result for harvard"/>
          <p:cNvSpPr>
            <a:spLocks noChangeAspect="1" noChangeArrowheads="1"/>
          </p:cNvSpPr>
          <p:nvPr/>
        </p:nvSpPr>
        <p:spPr bwMode="auto">
          <a:xfrm>
            <a:off x="1222375" y="145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AutoShape 74" descr="data:image/jpeg;base64,/9j/4AAQSkZJRgABAQAAAQABAAD/2wCEAAkGBxISEBQUEBQWFhUWFRcUFRgXGBQVFBwUGBQcHRUYFiAdHCgoGCImHxUeITEhKDUtLi4yIyA/PzMtNygtLisBCgoKDg0OGhAQGjIkICQvNCwsNywyNCwsLy80NDcvLCw0LCw3LCwsLCwvLC0sLCwsLCwsLCwsLCwsLCwsLCwsLP/AABEIAHYAaAMBEQACEQEDEQH/xAAbAAABBQEBAAAAAAAAAAAAAAAAAQMEBQcGAv/EAEAQAAECAwQECggFAwUAAAAAAAECAwAEEQUGEiETIjFBFTI0UVJhc5Oz0RdTVHGBkZLSByNCocEUouEWQ2KCsf/EABkBAQADAQEAAAAAAAAAAAAAAAABAgMEBf/EADARAAIBAgIHCAICAwAAAAAAAAABAgMSBBEhMTIzUXGxExQVQVKRodEiYSOBBUJD/9oADAMBAAIRAxEAPwDU7CsaWMqwSwySWWySW2ySSgVJyjOMY2rQdmIxFZVppTet+b4k7gSV9nZ7pvyi1keBj3mt637sOBJX2dnum/KFkeA7zW9b92HAkr7Oz3TflCyPAd5ret+7DgSV9nZ7pvyhZHgO81vW/dhwJK+zs9035QsjwHea3rfuw4ElfZ2e6b8oWR4DvNb1v3YcCSvs7PdN+ULI8B3mt637sOBJX2dnum/KFkeA7zW9b92HAkr7Oz3TflCyPAd5ret+7DgSV9nZ7pvyhZHgO81vW/dhwJK+zs9035QsjwHea3rfuyDbtjSwlXyGGQQy4QQ2gEEINCMorOEbXoNsPiKzrQTm9a83xJ13+SS/YNeGItDZRjid9Pm+pYRYxCACACACACACACACACACAIF4OSTHYO+GYrPZZvht9Dmuol3+SS/YNeGIQ2URid9Pm+pYRYxCACACAAwA2l9JUUggqABIqKgHYSN1aQy8yMxyBIQAQAQAQBAvBySY7B3wzFZ7LN8Nvoc11Eu/ySX7BrwxCGyiMTvp831LCLGIQAQAQB4dWEglRAABJJyAA2kwBlt351sWwtwzVUKJAUQQHMQ1UGuQANM+oU2x6FSL7FK04acl2rdxqseedwQAQAQAQBAvBySY7B3wzFZ7LN8Nvoc11Eu/ySX7BrwxCGyiMTvp831LCLGJR3hvTLydA6olZFQhOaqc55vjGtOjKpqMqlWMNZRp/EZvaqWfCelhFI17o/UjLvS9LLOz78yLuWlwHmcGH99kZyw9SPkaRr05eZJvUyZiQeTLqCipGrhIIUAoEgHrAIiKTsqJyJqq6DSMVlpVbjiW0AlalYQN+KPVcklm9R5ai28jeg+hhlOncSnCkAqUQkEgZ7Y8fJyehHr5qK0soJ6/0k2aJWpw/wDBJI+ZoI2jhaj/AEZSxEF5kE/iO2MzLPhPSIFIt3R+pFO9L0s6aw7dYm0YmFVpxknJSfeP5jCdOUHlI3hUjNZxLOKFyBeDkkx2DvhmKz2Wb4bfQ5rqJd/kkv2DXhiENlEYnfT5vqTzFjEzu4UqmZmpqZfGJaXKJCswKk5/AAAR24h2QjGJx0FdKUnrNEpHEdhUWpdiUmAdI0mvSTqq+YjSFacNTM50oS1ozy9t11SCMbDyy04rApOYOYJ1imgUMuaO2jWVV5SWk46tF0lnF6DjwabI6zlzO+uxcwTjSJmbecWF1KU1NaAkZqNebdSOGriOzbjBHbToXpSmzvLOsKWYFGWkJ66VV8znHJKpKWtnVGnGOpE9SaihzEULmeuSqZS3GgxqpeTrpGzWrXLmqkGOzNzoPPyOPKyssvM0SOM7CBeDkkx2DvhmKz2Wb4bfQ5rqJd/kkv2DXhiENlEYnfT5vqTzFjEz2Sc4Ptdba8mpnNJOzEo6v9xI+Ijsku1oprWjkT7Oq09TNDjjOs5yWvewqcXLHVKSEoWTqqXTWT1GuQ542dCSheYqtFzsJd67OExJvN78JUnqWnNP7iK0p2zTLVY3QaMRk2C44hA2rUlPzNI9aTyWZ5UY3NI36VYS02lCckoSEjmoBHjNtvM9hLJZFLZd7mX5xcu3nRJKV1yWocYJ9wzrvzjWVCUYXMyjWjKbii/cWACVGgAqSdgA2mMTY4G65M9ab02R+U1VDXXuT+1VH3iOyr/HSUPNnJS/kqOfktRoMcZ1kC8HJJjsHfDMVnss3w2+hzXUS7/JJfsGvDEIbKIxO+nzfUsIsYnN36sP+qliUj81oFbdNpptT8afOkbUKlkv0zGvTvj+xq4t4xNsYVn85sYVjepO5Y/nricRSslmtRFCrfHTrOHvfdUy0wgoV+W84AlSjrJUVZhR6q1rHXRr3xeetI5K1G2Sy1M1V4hqXONWSGzVR20SnMmPPWmR6GpGIXffSibYWrYHUk+7F/mPWqrODX6PKpP+RP8AZsl6pXSyT6QrBVsnFWg1c6E8xpQx5dKVs0z06sc4NHDfhvdorUmbcNEpJ0aRtKhkSrqGeW+OvFVsvwRy4al/uy1/EK3CcMlLmrrpCV03JOxPUTv6vfGeGpf9JakaYio9iOtnU3fslMrLoaT+kax51njH5xz1JucnI3pwUIpIsooXIF4OSTHYO+GYrPZZvht9Dmuol3+SS/YNeGIQ2URid9Pm+pYRYxEMAZVNXPn25tbsqnCNIpTagtIOEmuz+I9BV6bgoyOB0Kim3EW2LAteaw6dKVYeKAptIHOct8IVaENkTpVp6xybse2nWQy5m2KCmNupA2BR2mIVTDqVyJlCu42sqf8AQc/6pP1o84171S4mXdqhbTFkW0tjQLoW6AUxt4iBsCjtIjJToKVy1mrp13G1hZtj2zLtFpmiUEk0xNkgnbhJ2QnUoSebEYV4rJD90bpTTc6l6aQKDEoqxpUSsjKvzitavBwtiTRoTU7pGkiOI7RYAgXg5JMdg74Zis9lm+G30Oa6iXf5JL9g14YhDZRGJ30+b6lhFjESAOAtmQtkzDpYcIaKjgGNA1d2REdkJULVctJyTjXudr0EPg23fWK7xvyi9+G4FLMRxDg23fWHvG/KIuw3AW4jiHBtu+sPeN+UTfhuAtxHEODbd9Ye8b8oi/DcBbiOIcG276w9435Qvw/AW4jiXF1ZO1ETNZ1ZLWBQoVoVr5YcgPfGVaVFx/BaTWlGspfm9B2YjmOkWAIF4OSTHYO+GYrPZZvht9Dmuol3+SS/YNeGIQ2URid9Pm+pMfUQlRSKkAkDnNMhFjBlazaBCQpRx1SkkBOHCo1qCd2ylDn84taVuA2phC1KBICqAUoQNElQB66kiFouHVWoNJgwHj4MVRSuWf8AcP3hbozJu05DcraRKU4hniCVGmWYUfgdXZ1iDiQpDoni4wtbYIUAoAEVNU7Mt9YW5PJk3ZrNDblpYRi46SaClBsbKle/i098LcyLsh3hDWphJ1wio3VQFAnq25xFugm7SeW7TxYdRQxLKBUpBFEkknPLi7NsTaLjwbWyqEHiOKodtUKSNvXirC0XEyXmcSlDCRhIFTsNRXL4RDRKYxeDkkx2DvhmKT2WdGG30Oa6iXf5JL9g14YhDZRGJ30+b6k5Zyixiyjs21HlFOmRhAbWVkIWMSgRTDXYMJ2ba15o0lBeRlGT8z2i0ni2KowLDyEKGFSho1KGsP8AqczuIMRas/6JueX9jhn3KTA/WhStFVC6EBCSK9LWJGULVoFz0niXtN1SXSWyCAgNpKVAlShniPNi+Qg4pZBSekR20ntG2tCDUpVpEYTiBTkcHPQ50/UNkLVnkHJ5ZokTU04lbQSKhVMeqa5kZjdTbXeOuISTzJbeaIptB7RFX69SqNGrVJXRSa/qoN/x2GLWxzIueQJtB6mtqjSPJKsClUCD+UKb8QzxdXWIWoXS8z0mff1cSMKjotTCTXEBpTi3Yan5dcQ4x4i6XAlWTMFWPENYOL/SpIwhZCDntqADESWWotF56z1eDkkx2DvhmM57LOnDb6HNdRLv8kl+wa8MQhsojE76fN9Sa7XCcOZoaV2VplWLGDKEzE3o8gvFhbxVQkUcLgC0pyNU4amudKDMxplHMzzlkTJ/+oGiS0rMkhasIKeLkVZc/NSvVFY26Wyzu0ZHgOv/AJg16p0pGomhH+zhNNY0/wAxP4jNjMpNTNGi6F8dYXRAqUYKoJAFRrZbtnNnEtR05EJy0ZjhemMSuPg0xFQgYw1ogU4RTPXyJzP/ALEZR+BnIW0XZgBGixVLayrVHHCRgrkaGtctkIqPmG5eQrb72mAVjLejSTqDNdDiHFy3b4ZLIlN5jYm5jAcSVJUHUEYU1qyogkZjakEg+6JyiRnIfUt0uKopwI0eNIwJ49Tq8WtaUyiNGROnMWxnHlA6etcDZzSAMRTr7hnXduiJJeQi35jt4OSTHYO+GYznss6sNvoc11Eu/wAkl+wa8MQhsojE76fN9SwixiJSACkAFIAKQAUgApABSACkAFIAKQBBvBySY7B3wzFZ7LN8Nvoc11OUsi/ksiXZQUPVS02k0SilQgA01+qMY1opI9Gv/i60qsnmtLfH6JnpCleg99Lf3xPbxM/Ca3FfP0HpCleg99Lf3w7eI8JrcV8/QekKV6D30t/fDt4jwmtxXz9B6QpXoPfS398O3iPCa3FfP0HpCleg99Lf3w7eI8JrcV8/QekKV6D30t/fDt4jwmtxXz9B6QpXoPfS398O3iPCa3FfP0HpCleg99Lf3w7eI8JrcV8/QekKV6D30t/fDt4jwmtxXz9B6QpXoPfS398O3iPCa3FfP0HpCleg99Lf3w7eI8JrcV8/REte/ksuXeQEPVU0tIqlFKlBArrxEq0WmjWh/i60asW2tDXH6P/Z"/>
          <p:cNvSpPr>
            <a:spLocks noChangeAspect="1" noChangeArrowheads="1"/>
          </p:cNvSpPr>
          <p:nvPr/>
        </p:nvSpPr>
        <p:spPr bwMode="auto">
          <a:xfrm>
            <a:off x="1374775" y="1608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AutoShape 77" descr="data:image/jpeg;base64,/9j/4AAQSkZJRgABAQAAAQABAAD/2wCEAAkGBxISEBQUEBQWFhUWFRcUFRgXGBQVFBwUGBQcHRUYFiAdHCgoGCImHxUeITEhKDUtLi4yIyA/PzMtNygtLisBCgoKDg0OGhAQGjIkICQvNCwsNywyNCwsLy80NDcvLCw0LCw3LCwsLCwvLC0sLCwsLCwsLCwsLCwsLCwsLCwsLP/AABEIAHYAaAMBEQACEQEDEQH/xAAbAAABBQEBAAAAAAAAAAAAAAAAAQMEBQcGAv/EAEAQAAECAwQECggFAwUAAAAAAAECAwAEEQUGEiETIjFBFTI0UVJhc5Oz0RdTVHGBkZLSByNCocEUouEWQ2KCsf/EABkBAQADAQEAAAAAAAAAAAAAAAABAgMEBf/EADARAAIBAgIHCAICAwAAAAAAAAABAgMSBBEhMTIzUXGxExQVQVKRodEiYSOBBUJD/9oADAMBAAIRAxEAPwDU7CsaWMqwSwySWWySW2ySSgVJyjOMY2rQdmIxFZVppTet+b4k7gSV9nZ7pvyi1keBj3mt637sOBJX2dnum/KFkeA7zW9b92HAkr7Oz3TflCyPAd5ret+7DgSV9nZ7pvyhZHgO81vW/dhwJK+zs9035QsjwHea3rfuw4ElfZ2e6b8oWR4DvNb1v3YcCSvs7PdN+ULI8B3mt637sOBJX2dnum/KFkeA7zW9b92HAkr7Oz3TflCyPAd5ret+7DgSV9nZ7pvyhZHgO81vW/dhwJK+zs9035QsjwHea3rfuyDbtjSwlXyGGQQy4QQ2gEEINCMorOEbXoNsPiKzrQTm9a83xJ13+SS/YNeGItDZRjid9Pm+pYRYxCACACACACACACACACACAIF4OSTHYO+GYrPZZvht9Dmuol3+SS/YNeGIQ2URid9Pm+pYRYxCACACAAwA2l9JUUggqABIqKgHYSN1aQy8yMxyBIQAQAQAQBAvBySY7B3wzFZ7LN8Nvoc11Eu/ySX7BrwxCGyiMTvp831LCLGIQAQAQB4dWEglRAABJJyAA2kwBlt351sWwtwzVUKJAUQQHMQ1UGuQANM+oU2x6FSL7FK04acl2rdxqseedwQAQAQAQBAvBySY7B3wzFZ7LN8Nvoc11Eu/ySX7BrwxCGyiMTvp831LCLGJR3hvTLydA6olZFQhOaqc55vjGtOjKpqMqlWMNZRp/EZvaqWfCelhFI17o/UjLvS9LLOz78yLuWlwHmcGH99kZyw9SPkaRr05eZJvUyZiQeTLqCipGrhIIUAoEgHrAIiKTsqJyJqq6DSMVlpVbjiW0AlalYQN+KPVcklm9R5ai28jeg+hhlOncSnCkAqUQkEgZ7Y8fJyehHr5qK0soJ6/0k2aJWpw/wDBJI+ZoI2jhaj/AEZSxEF5kE/iO2MzLPhPSIFIt3R+pFO9L0s6aw7dYm0YmFVpxknJSfeP5jCdOUHlI3hUjNZxLOKFyBeDkkx2DvhmKz2Wb4bfQ5rqJd/kkv2DXhiENlEYnfT5vqTzFjEzu4UqmZmpqZfGJaXKJCswKk5/AAAR24h2QjGJx0FdKUnrNEpHEdhUWpdiUmAdI0mvSTqq+YjSFacNTM50oS1ozy9t11SCMbDyy04rApOYOYJ1imgUMuaO2jWVV5SWk46tF0lnF6DjwabI6zlzO+uxcwTjSJmbecWF1KU1NaAkZqNebdSOGriOzbjBHbToXpSmzvLOsKWYFGWkJ66VV8znHJKpKWtnVGnGOpE9SaihzEULmeuSqZS3GgxqpeTrpGzWrXLmqkGOzNzoPPyOPKyssvM0SOM7CBeDkkx2DvhmKz2Wb4bfQ5rqJd/kkv2DXhiENlEYnfT5vqTzFjEz2Sc4Ptdba8mpnNJOzEo6v9xI+Ijsku1oprWjkT7Oq09TNDjjOs5yWvewqcXLHVKSEoWTqqXTWT1GuQ542dCSheYqtFzsJd67OExJvN78JUnqWnNP7iK0p2zTLVY3QaMRk2C44hA2rUlPzNI9aTyWZ5UY3NI36VYS02lCckoSEjmoBHjNtvM9hLJZFLZd7mX5xcu3nRJKV1yWocYJ9wzrvzjWVCUYXMyjWjKbii/cWACVGgAqSdgA2mMTY4G65M9ab02R+U1VDXXuT+1VH3iOyr/HSUPNnJS/kqOfktRoMcZ1kC8HJJjsHfDMVnss3w2+hzXUS7/JJfsGvDEIbKIxO+nzfUsIsYnN36sP+qliUj81oFbdNpptT8afOkbUKlkv0zGvTvj+xq4t4xNsYVn85sYVjepO5Y/nricRSslmtRFCrfHTrOHvfdUy0wgoV+W84AlSjrJUVZhR6q1rHXRr3xeetI5K1G2Sy1M1V4hqXONWSGzVR20SnMmPPWmR6GpGIXffSibYWrYHUk+7F/mPWqrODX6PKpP+RP8AZsl6pXSyT6QrBVsnFWg1c6E8xpQx5dKVs0z06sc4NHDfhvdorUmbcNEpJ0aRtKhkSrqGeW+OvFVsvwRy4al/uy1/EK3CcMlLmrrpCV03JOxPUTv6vfGeGpf9JakaYio9iOtnU3fslMrLoaT+kax51njH5xz1JucnI3pwUIpIsooXIF4OSTHYO+GYrPZZvht9Dmuol3+SS/YNeGIQ2URid9Pm+pYRYxEMAZVNXPn25tbsqnCNIpTagtIOEmuz+I9BV6bgoyOB0Kim3EW2LAteaw6dKVYeKAptIHOct8IVaENkTpVp6xybse2nWQy5m2KCmNupA2BR2mIVTDqVyJlCu42sqf8AQc/6pP1o84171S4mXdqhbTFkW0tjQLoW6AUxt4iBsCjtIjJToKVy1mrp13G1hZtj2zLtFpmiUEk0xNkgnbhJ2QnUoSebEYV4rJD90bpTTc6l6aQKDEoqxpUSsjKvzitavBwtiTRoTU7pGkiOI7RYAgXg5JMdg74Zis9lm+G30Oa6iXf5JL9g14YhDZRGJ30+b6lhFjESAOAtmQtkzDpYcIaKjgGNA1d2REdkJULVctJyTjXudr0EPg23fWK7xvyi9+G4FLMRxDg23fWHvG/KIuw3AW4jiHBtu+sPeN+UTfhuAtxHEODbd9Ye8b8oi/DcBbiOIcG276w9435Qvw/AW4jiXF1ZO1ETNZ1ZLWBQoVoVr5YcgPfGVaVFx/BaTWlGspfm9B2YjmOkWAIF4OSTHYO+GYrPZZvht9Dmuol3+SS/YNeGIQ2URid9Pm+pMfUQlRSKkAkDnNMhFjBlazaBCQpRx1SkkBOHCo1qCd2ylDn84taVuA2phC1KBICqAUoQNElQB66kiFouHVWoNJgwHj4MVRSuWf8AcP3hbozJu05DcraRKU4hniCVGmWYUfgdXZ1iDiQpDoni4wtbYIUAoAEVNU7Mt9YW5PJk3ZrNDblpYRi46SaClBsbKle/i098LcyLsh3hDWphJ1wio3VQFAnq25xFugm7SeW7TxYdRQxLKBUpBFEkknPLi7NsTaLjwbWyqEHiOKodtUKSNvXirC0XEyXmcSlDCRhIFTsNRXL4RDRKYxeDkkx2DvhmKT2WdGG30Oa6iXf5JL9g14YhDZRGJ30+b6k5Zyixiyjs21HlFOmRhAbWVkIWMSgRTDXYMJ2ba15o0lBeRlGT8z2i0ni2KowLDyEKGFSho1KGsP8AqczuIMRas/6JueX9jhn3KTA/WhStFVC6EBCSK9LWJGULVoFz0niXtN1SXSWyCAgNpKVAlShniPNi+Qg4pZBSekR20ntG2tCDUpVpEYTiBTkcHPQ50/UNkLVnkHJ5ZokTU04lbQSKhVMeqa5kZjdTbXeOuISTzJbeaIptB7RFX69SqNGrVJXRSa/qoN/x2GLWxzIueQJtB6mtqjSPJKsClUCD+UKb8QzxdXWIWoXS8z0mff1cSMKjotTCTXEBpTi3Yan5dcQ4x4i6XAlWTMFWPENYOL/SpIwhZCDntqADESWWotF56z1eDkkx2DvhmM57LOnDb6HNdRLv8kl+wa8MQhsojE76fN9Sa7XCcOZoaV2VplWLGDKEzE3o8gvFhbxVQkUcLgC0pyNU4amudKDMxplHMzzlkTJ/+oGiS0rMkhasIKeLkVZc/NSvVFY26Wyzu0ZHgOv/AJg16p0pGomhH+zhNNY0/wAxP4jNjMpNTNGi6F8dYXRAqUYKoJAFRrZbtnNnEtR05EJy0ZjhemMSuPg0xFQgYw1ogU4RTPXyJzP/ALEZR+BnIW0XZgBGixVLayrVHHCRgrkaGtctkIqPmG5eQrb72mAVjLejSTqDNdDiHFy3b4ZLIlN5jYm5jAcSVJUHUEYU1qyogkZjakEg+6JyiRnIfUt0uKopwI0eNIwJ49Tq8WtaUyiNGROnMWxnHlA6etcDZzSAMRTr7hnXduiJJeQi35jt4OSTHYO+GYznss6sNvoc11Eu/wAkl+wa8MQhsojE76fN9SwixiJSACkAFIAKQAUgApABSACkAFIAKQBBvBySY7B3wzFZ7LN8Nvoc11OUsi/ksiXZQUPVS02k0SilQgA01+qMY1opI9Gv/i60qsnmtLfH6JnpCleg99Lf3xPbxM/Ca3FfP0HpCleg99Lf3w7eI8JrcV8/QekKV6D30t/fDt4jwmtxXz9B6QpXoPfS398O3iPCa3FfP0HpCleg99Lf3w7eI8JrcV8/QekKV6D30t/fDt4jwmtxXz9B6QpXoPfS398O3iPCa3FfP0HpCleg99Lf3w7eI8JrcV8/QekKV6D30t/fDt4jwmtxXz9B6QpXoPfS398O3iPCa3FfP0HpCleg99Lf3w7eI8JrcV8/REte/ksuXeQEPVU0tIqlFKlBArrxEq0WmjWh/i60asW2tDXH6P/Z"/>
          <p:cNvSpPr>
            <a:spLocks noChangeAspect="1" noChangeArrowheads="1"/>
          </p:cNvSpPr>
          <p:nvPr/>
        </p:nvSpPr>
        <p:spPr bwMode="auto">
          <a:xfrm>
            <a:off x="1527175" y="1760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Rectangular Callout 72"/>
          <p:cNvSpPr/>
          <p:nvPr/>
        </p:nvSpPr>
        <p:spPr>
          <a:xfrm rot="10800000" flipV="1">
            <a:off x="90187" y="2514600"/>
            <a:ext cx="680827" cy="3257861"/>
          </a:xfrm>
          <a:prstGeom prst="wedgeRectCallout">
            <a:avLst>
              <a:gd name="adj1" fmla="val -20322"/>
              <a:gd name="adj2" fmla="val 55134"/>
            </a:avLst>
          </a:prstGeom>
          <a:solidFill>
            <a:schemeClr val="bg1">
              <a:alpha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4" name="Picture 28" descr="Homep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7" y="5173133"/>
            <a:ext cx="540967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6949" r="8654" b="7966"/>
          <a:stretch/>
        </p:blipFill>
        <p:spPr bwMode="auto">
          <a:xfrm>
            <a:off x="156280" y="4512083"/>
            <a:ext cx="548640" cy="59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87" y="5985760"/>
            <a:ext cx="1527175" cy="87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04" name="Picture 80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508"/>
          <a:stretch/>
        </p:blipFill>
        <p:spPr bwMode="auto">
          <a:xfrm>
            <a:off x="53179" y="6030521"/>
            <a:ext cx="1423991" cy="7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0" y="6390972"/>
            <a:ext cx="69858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USA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opencloudconsortium.org/images/UIC_logo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9028" r="10770" b="8851"/>
          <a:stretch/>
        </p:blipFill>
        <p:spPr bwMode="auto">
          <a:xfrm>
            <a:off x="156280" y="3870116"/>
            <a:ext cx="548640" cy="6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1.paperblog.com/i/229/2290896/health-effects-institute-estudios-sobre-efect-L-ASWpOp.jpe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" y="3212118"/>
            <a:ext cx="585216" cy="6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http://upload.wikimedia.org/wikipedia/en/thumb/3/3a/Harvard_Wreath_Logo_1.svg/1051px-Harvard_Wreath_Logo_1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" y="2556060"/>
            <a:ext cx="585216" cy="5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 descr="Homep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45720"/>
            <a:ext cx="915986" cy="9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9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</TotalTime>
  <Words>1170</Words>
  <Application>Microsoft Macintosh PowerPoint</Application>
  <PresentationFormat>On-screen Show (4:3)</PresentationFormat>
  <Paragraphs>127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3_Office Theme</vt:lpstr>
      <vt:lpstr>From Health Impacts  to  Health Sector Impact</vt:lpstr>
      <vt:lpstr>PowerPoint Presentation</vt:lpstr>
      <vt:lpstr>PowerPoint Presentation</vt:lpstr>
      <vt:lpstr>PowerPoint Presentation</vt:lpstr>
      <vt:lpstr>PowerPoint Presentation</vt:lpstr>
      <vt:lpstr>Europe</vt:lpstr>
      <vt:lpstr>The Health Sector Helps Drive Transformational Change</vt:lpstr>
      <vt:lpstr>PowerPoint Presentation</vt:lpstr>
      <vt:lpstr>PowerPoint Presentation</vt:lpstr>
      <vt:lpstr>PowerPoint Presentation</vt:lpstr>
      <vt:lpstr>Chile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Wang</dc:creator>
  <cp:lastModifiedBy>JOSHUA KARLINER</cp:lastModifiedBy>
  <cp:revision>229</cp:revision>
  <dcterms:created xsi:type="dcterms:W3CDTF">2014-10-23T19:42:47Z</dcterms:created>
  <dcterms:modified xsi:type="dcterms:W3CDTF">2014-12-06T03:28:59Z</dcterms:modified>
</cp:coreProperties>
</file>