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63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73" autoAdjust="0"/>
  </p:normalViewPr>
  <p:slideViewPr>
    <p:cSldViewPr snapToGrid="0" snapToObjects="1">
      <p:cViewPr varScale="1">
        <p:scale>
          <a:sx n="85" d="100"/>
          <a:sy n="8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 w="28575">
              <a:noFill/>
            </a:ln>
          </c:spPr>
          <c:xVal>
            <c:numRef>
              <c:f>Feuil1!$A$2:$A$9</c:f>
              <c:numCache>
                <c:formatCode>General</c:formatCode>
                <c:ptCount val="8"/>
                <c:pt idx="0">
                  <c:v>0.5</c:v>
                </c:pt>
                <c:pt idx="1">
                  <c:v>0.9</c:v>
                </c:pt>
                <c:pt idx="2">
                  <c:v>1.3</c:v>
                </c:pt>
                <c:pt idx="3">
                  <c:v>1.5</c:v>
                </c:pt>
                <c:pt idx="4">
                  <c:v>2.2</c:v>
                </c:pt>
                <c:pt idx="5">
                  <c:v>5.0</c:v>
                </c:pt>
                <c:pt idx="6">
                  <c:v>6.0</c:v>
                </c:pt>
                <c:pt idx="7">
                  <c:v>15.0</c:v>
                </c:pt>
              </c:numCache>
            </c:numRef>
          </c:xVal>
          <c:yVal>
            <c:numRef>
              <c:f>Feuil1!$B$2:$B$9</c:f>
              <c:numCache>
                <c:formatCode>General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7085080"/>
        <c:axId val="-2077083048"/>
      </c:scatterChart>
      <c:valAx>
        <c:axId val="-2077085080"/>
        <c:scaling>
          <c:orientation val="minMax"/>
          <c:max val="15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crossAx val="-2077083048"/>
        <c:crosses val="autoZero"/>
        <c:crossBetween val="midCat"/>
        <c:majorUnit val="2.5"/>
      </c:valAx>
      <c:valAx>
        <c:axId val="-2077083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2077085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7CBE-F9C9-244B-A07D-D881172B31E1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5E51-CCA4-7E48-AC99-26F422E60E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21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5E51-CCA4-7E48-AC99-26F422E60E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16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4F1DA-26EB-E149-B8A7-0F356983715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30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76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4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59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01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98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46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00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552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0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95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67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58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151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85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0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1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99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9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90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9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A51C-0D2F-C348-8E89-4C52F7180076}" type="datetimeFigureOut">
              <a:rPr lang="fr-FR" smtClean="0"/>
              <a:t>03/12/2015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6FF8-54C8-7045-A336-88475F209A3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95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0CC5-B0E9-BD4F-BEA3-B3690B665CAB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03/12/2015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0D6A-B7A9-D34F-A3D6-0D6AAE60FF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9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65" y="341081"/>
            <a:ext cx="1841500" cy="977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45" y="341081"/>
            <a:ext cx="2582456" cy="10873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65" y="5189542"/>
            <a:ext cx="2728306" cy="11183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8508" y="2491376"/>
            <a:ext cx="739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François </a:t>
            </a:r>
            <a:r>
              <a:rPr lang="fr-FR" sz="2400" dirty="0" err="1" smtClean="0"/>
              <a:t>Houllier</a:t>
            </a:r>
            <a:endParaRPr lang="fr-FR" sz="2400" dirty="0" smtClean="0"/>
          </a:p>
          <a:p>
            <a:pPr algn="ctr"/>
            <a:r>
              <a:rPr lang="fr-FR" sz="2400" dirty="0" smtClean="0"/>
              <a:t>CEO of  French National Institute of </a:t>
            </a:r>
            <a:r>
              <a:rPr lang="fr-FR" sz="2400" dirty="0" err="1"/>
              <a:t>A</a:t>
            </a:r>
            <a:r>
              <a:rPr lang="fr-FR" sz="2400" dirty="0" err="1" smtClean="0"/>
              <a:t>gronomical</a:t>
            </a:r>
            <a:r>
              <a:rPr lang="fr-FR" sz="2400" dirty="0" smtClean="0"/>
              <a:t> </a:t>
            </a:r>
            <a:r>
              <a:rPr lang="fr-FR" sz="2400" dirty="0" err="1"/>
              <a:t>R</a:t>
            </a:r>
            <a:r>
              <a:rPr lang="fr-FR" sz="2400" dirty="0" err="1" smtClean="0"/>
              <a:t>esearch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710304" y="4032963"/>
            <a:ext cx="410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</a:rPr>
              <a:t>Health</a:t>
            </a:r>
            <a:r>
              <a:rPr lang="fr-FR" sz="2800" dirty="0" smtClean="0">
                <a:solidFill>
                  <a:srgbClr val="0000FF"/>
                </a:solidFill>
              </a:rPr>
              <a:t> and </a:t>
            </a:r>
            <a:r>
              <a:rPr lang="fr-FR" sz="2800" dirty="0" err="1" smtClean="0">
                <a:solidFill>
                  <a:srgbClr val="0000FF"/>
                </a:solidFill>
              </a:rPr>
              <a:t>Climate</a:t>
            </a:r>
            <a:r>
              <a:rPr lang="fr-FR" sz="2800" dirty="0" smtClean="0">
                <a:solidFill>
                  <a:srgbClr val="0000FF"/>
                </a:solidFill>
              </a:rPr>
              <a:t> change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67900" y="6307930"/>
            <a:ext cx="12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12/04/2015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47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6512" y="2930375"/>
            <a:ext cx="755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b="1" dirty="0" smtClean="0"/>
              <a:t>GHGE </a:t>
            </a:r>
          </a:p>
          <a:p>
            <a:r>
              <a:rPr lang="en-GB" sz="1300" dirty="0" smtClean="0"/>
              <a:t>(kg CO</a:t>
            </a:r>
            <a:r>
              <a:rPr lang="en-GB" sz="1300" baseline="-25000" dirty="0" smtClean="0"/>
              <a:t>2</a:t>
            </a:r>
            <a:r>
              <a:rPr lang="en-GB" sz="1300" dirty="0" smtClean="0"/>
              <a:t> eq./kg)</a:t>
            </a:r>
            <a:endParaRPr lang="en-GB" sz="1300" dirty="0"/>
          </a:p>
        </p:txBody>
      </p:sp>
      <p:sp>
        <p:nvSpPr>
          <p:cNvPr id="3" name="ZoneTexte 2"/>
          <p:cNvSpPr txBox="1"/>
          <p:nvPr/>
        </p:nvSpPr>
        <p:spPr>
          <a:xfrm>
            <a:off x="183470" y="1008118"/>
            <a:ext cx="82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High GHGE of animal products </a:t>
            </a:r>
            <a:r>
              <a:rPr lang="en-GB" sz="2800" dirty="0" err="1" smtClean="0">
                <a:solidFill>
                  <a:srgbClr val="000000"/>
                </a:solidFill>
              </a:rPr>
              <a:t>vs</a:t>
            </a:r>
            <a:r>
              <a:rPr lang="en-GB" sz="2800" dirty="0" smtClean="0">
                <a:solidFill>
                  <a:srgbClr val="000000"/>
                </a:solidFill>
              </a:rPr>
              <a:t> plant-based ones</a:t>
            </a:r>
          </a:p>
        </p:txBody>
      </p:sp>
      <p:grpSp>
        <p:nvGrpSpPr>
          <p:cNvPr id="6" name="Groupe 38"/>
          <p:cNvGrpSpPr/>
          <p:nvPr/>
        </p:nvGrpSpPr>
        <p:grpSpPr>
          <a:xfrm>
            <a:off x="611560" y="3259161"/>
            <a:ext cx="8053064" cy="679624"/>
            <a:chOff x="611560" y="4869160"/>
            <a:chExt cx="8053064" cy="679624"/>
          </a:xfrm>
        </p:grpSpPr>
        <p:graphicFrame>
          <p:nvGraphicFramePr>
            <p:cNvPr id="7" name="Graphique 6"/>
            <p:cNvGraphicFramePr/>
            <p:nvPr/>
          </p:nvGraphicFramePr>
          <p:xfrm>
            <a:off x="611560" y="4869160"/>
            <a:ext cx="8053064" cy="679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 flipV="1">
              <a:off x="4427984" y="5157192"/>
              <a:ext cx="432048" cy="288032"/>
            </a:xfrm>
            <a:prstGeom prst="rect">
              <a:avLst/>
            </a:prstGeom>
            <a:solidFill>
              <a:srgbClr val="F2F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 flipV="1">
            <a:off x="6948264" y="3619201"/>
            <a:ext cx="432048" cy="288032"/>
          </a:xfrm>
          <a:prstGeom prst="rect">
            <a:avLst/>
          </a:prstGeom>
          <a:solidFill>
            <a:srgbClr val="F2F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4390" y="5538524"/>
            <a:ext cx="8374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Sustainable diets : lower energy density without increasing quantities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0856" y="129098"/>
            <a:ext cx="75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00FF"/>
                </a:solidFill>
              </a:rPr>
              <a:t>Animal versus plant-base </a:t>
            </a:r>
            <a:r>
              <a:rPr lang="fr-FR" sz="2800" dirty="0" err="1" smtClean="0">
                <a:solidFill>
                  <a:srgbClr val="0000FF"/>
                </a:solidFill>
              </a:rPr>
              <a:t>diets</a:t>
            </a:r>
            <a:r>
              <a:rPr lang="fr-FR" sz="2800" dirty="0" smtClean="0">
                <a:solidFill>
                  <a:srgbClr val="0000FF"/>
                </a:solidFill>
              </a:rPr>
              <a:t> and GHG </a:t>
            </a:r>
            <a:r>
              <a:rPr lang="fr-FR" sz="2800" dirty="0" err="1" smtClean="0">
                <a:solidFill>
                  <a:srgbClr val="0000FF"/>
                </a:solidFill>
              </a:rPr>
              <a:t>emissions</a:t>
            </a:r>
            <a:endParaRPr lang="fr-FR" sz="2800" dirty="0">
              <a:solidFill>
                <a:srgbClr val="0000FF"/>
              </a:solidFill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39081"/>
            <a:ext cx="1368152" cy="8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2849" y="2185891"/>
            <a:ext cx="16412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179041"/>
            <a:ext cx="1641921" cy="9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035025"/>
            <a:ext cx="99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84565">
            <a:off x="29461" y="1963018"/>
            <a:ext cx="1728192" cy="7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154390" y="430708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000000"/>
                </a:solidFill>
              </a:rPr>
              <a:t>Plant-based diets recommended for health</a:t>
            </a: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4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1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011"/>
            <a:ext cx="9131318" cy="45254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9366" y="6115942"/>
            <a:ext cx="672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: </a:t>
            </a:r>
            <a:r>
              <a:rPr lang="fr-FR" dirty="0" err="1" smtClean="0"/>
              <a:t>Climate</a:t>
            </a:r>
            <a:r>
              <a:rPr lang="fr-FR" dirty="0" smtClean="0"/>
              <a:t> change: implications for </a:t>
            </a:r>
            <a:r>
              <a:rPr lang="fr-FR" dirty="0" err="1" smtClean="0"/>
              <a:t>food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dirty="0" smtClean="0"/>
              <a:t> (FAO, Rome 2008)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3908" y="218062"/>
            <a:ext cx="2291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</a:rPr>
              <a:t>Human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Health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endParaRPr lang="fr-F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5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4110"/>
            <a:ext cx="6877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701040"/>
            <a:ext cx="4932040" cy="413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 descr=" CHENILLE  -  PROCESSIONNAIRE DU PIN  au sol parmi les aiguilles de pins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292934"/>
            <a:ext cx="3301045" cy="1373064"/>
          </a:xfrm>
          <a:prstGeom prst="rect">
            <a:avLst/>
          </a:prstGeom>
          <a:noFill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949118"/>
            <a:ext cx="514826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94091" y="15489"/>
            <a:ext cx="183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00FF"/>
                </a:solidFill>
              </a:rPr>
              <a:t>F</a:t>
            </a:r>
            <a:r>
              <a:rPr lang="fr-FR" sz="2400" dirty="0" smtClean="0">
                <a:solidFill>
                  <a:srgbClr val="0000FF"/>
                </a:solidFill>
              </a:rPr>
              <a:t>orest </a:t>
            </a:r>
            <a:r>
              <a:rPr lang="fr-FR" sz="2400" dirty="0" err="1" smtClean="0">
                <a:solidFill>
                  <a:srgbClr val="0000FF"/>
                </a:solidFill>
              </a:rPr>
              <a:t>health</a:t>
            </a:r>
            <a:endParaRPr lang="fr-FR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2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Homalodisca_2000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24" y="1855047"/>
            <a:ext cx="6480000" cy="5004208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710692" y="1855047"/>
            <a:ext cx="7130832" cy="5004208"/>
            <a:chOff x="505920" y="456521"/>
            <a:chExt cx="7130832" cy="5004208"/>
          </a:xfrm>
        </p:grpSpPr>
        <p:pic>
          <p:nvPicPr>
            <p:cNvPr id="11" name="Image 10" descr="Homalodisca_2050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752" y="456521"/>
              <a:ext cx="6480000" cy="5004208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505920" y="2365292"/>
              <a:ext cx="11206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Calibri"/>
                </a:rPr>
                <a:t>2050</a:t>
              </a:r>
              <a:endParaRPr lang="fr-FR" sz="3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715408" y="1855051"/>
            <a:ext cx="7126116" cy="5004204"/>
            <a:chOff x="510636" y="456525"/>
            <a:chExt cx="7126116" cy="5004204"/>
          </a:xfrm>
        </p:grpSpPr>
        <p:pic>
          <p:nvPicPr>
            <p:cNvPr id="12" name="Image 11" descr="Homalodisca_2070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752" y="456525"/>
              <a:ext cx="6480000" cy="5004204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10636" y="2356926"/>
              <a:ext cx="112061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3600" dirty="0" smtClean="0">
                  <a:solidFill>
                    <a:prstClr val="black"/>
                  </a:solidFill>
                  <a:latin typeface="Calibri"/>
                </a:rPr>
                <a:t>2070</a:t>
              </a:r>
              <a:endParaRPr lang="fr-FR" sz="36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0" y="121739"/>
            <a:ext cx="9248744" cy="2900963"/>
            <a:chOff x="0" y="121739"/>
            <a:chExt cx="9248744" cy="2900963"/>
          </a:xfrm>
        </p:grpSpPr>
        <p:grpSp>
          <p:nvGrpSpPr>
            <p:cNvPr id="17" name="Grouper 16"/>
            <p:cNvGrpSpPr/>
            <p:nvPr/>
          </p:nvGrpSpPr>
          <p:grpSpPr>
            <a:xfrm>
              <a:off x="6376414" y="1117401"/>
              <a:ext cx="2872330" cy="1858030"/>
              <a:chOff x="6376414" y="1117401"/>
              <a:chExt cx="2872330" cy="1858030"/>
            </a:xfrm>
          </p:grpSpPr>
          <p:pic>
            <p:nvPicPr>
              <p:cNvPr id="6" name="Image 5" descr="Homalodisca vitripennis - 22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22" t="10837" r="12387" b="13709"/>
              <a:stretch/>
            </p:blipFill>
            <p:spPr>
              <a:xfrm>
                <a:off x="6376414" y="1117401"/>
                <a:ext cx="2767586" cy="1858030"/>
              </a:xfrm>
              <a:prstGeom prst="rect">
                <a:avLst/>
              </a:prstGeom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6769830" y="2606099"/>
                <a:ext cx="2478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i="1" dirty="0" err="1">
                    <a:solidFill>
                      <a:prstClr val="white"/>
                    </a:solidFill>
                    <a:latin typeface="Calibri"/>
                  </a:rPr>
                  <a:t>Homalodisca</a:t>
                </a:r>
                <a:r>
                  <a:rPr lang="fr-FR" i="1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fr-FR" i="1" dirty="0" err="1">
                    <a:solidFill>
                      <a:prstClr val="white"/>
                    </a:solidFill>
                    <a:latin typeface="Calibri"/>
                  </a:rPr>
                  <a:t>vitripennis</a:t>
                </a:r>
                <a:endParaRPr lang="fr-FR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8" name="Image 7" descr="Xylella_fastidiosa_symptomes_Cruaud_2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2" t="19586" r="32687" b="13642"/>
            <a:stretch/>
          </p:blipFill>
          <p:spPr>
            <a:xfrm>
              <a:off x="0" y="1117401"/>
              <a:ext cx="2474625" cy="1905301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427496" y="121739"/>
              <a:ext cx="82635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CC"/>
                  </a:solidFill>
                  <a:latin typeface="Calibri"/>
                </a:rPr>
                <a:t>An </a:t>
              </a:r>
              <a:r>
                <a:rPr lang="en-US" sz="2800" dirty="0">
                  <a:solidFill>
                    <a:srgbClr val="0000CC"/>
                  </a:solidFill>
                  <a:latin typeface="Calibri"/>
                </a:rPr>
                <a:t>introduction </a:t>
              </a:r>
              <a:r>
                <a:rPr lang="en-US" sz="2800" dirty="0" smtClean="0">
                  <a:solidFill>
                    <a:srgbClr val="0000CC"/>
                  </a:solidFill>
                  <a:latin typeface="Calibri"/>
                </a:rPr>
                <a:t>scenario : potential distribution area of a </a:t>
              </a:r>
              <a:r>
                <a:rPr lang="en-US" sz="2800" dirty="0" smtClean="0">
                  <a:solidFill>
                    <a:schemeClr val="tx2"/>
                  </a:solidFill>
                  <a:latin typeface="Calibri"/>
                </a:rPr>
                <a:t>disease vector under </a:t>
              </a:r>
              <a:r>
                <a:rPr lang="en-US" sz="2800" dirty="0" smtClean="0">
                  <a:solidFill>
                    <a:srgbClr val="0000CC"/>
                  </a:solidFill>
                  <a:latin typeface="Calibri"/>
                </a:rPr>
                <a:t>current climatic conditions, in 2050 and in 2070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951412" y="6476421"/>
            <a:ext cx="31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  <a:latin typeface="Calibri"/>
              </a:rPr>
              <a:t>JP Rossi, JY </a:t>
            </a:r>
            <a:r>
              <a:rPr lang="fr-FR" b="1" dirty="0" err="1">
                <a:solidFill>
                  <a:prstClr val="black"/>
                </a:solidFill>
                <a:latin typeface="Calibri"/>
              </a:rPr>
              <a:t>Rasplus</a:t>
            </a:r>
            <a:r>
              <a:rPr lang="fr-FR" b="1" dirty="0">
                <a:solidFill>
                  <a:prstClr val="black"/>
                </a:solidFill>
                <a:latin typeface="Calibri"/>
              </a:rPr>
              <a:t>, INRA </a:t>
            </a:r>
            <a:r>
              <a:rPr lang="fr-FR" b="1" dirty="0" smtClean="0">
                <a:solidFill>
                  <a:prstClr val="black"/>
                </a:solidFill>
                <a:latin typeface="Calibri"/>
              </a:rPr>
              <a:t>CBGP</a:t>
            </a:r>
            <a:endParaRPr lang="fr-FR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11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6941" y="672353"/>
            <a:ext cx="437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0000FF"/>
                </a:solidFill>
              </a:rPr>
              <a:t>Thank</a:t>
            </a:r>
            <a:r>
              <a:rPr lang="fr-FR" sz="2800" dirty="0" smtClean="0">
                <a:solidFill>
                  <a:srgbClr val="0000FF"/>
                </a:solidFill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</a:rPr>
              <a:t>you</a:t>
            </a:r>
            <a:r>
              <a:rPr lang="fr-FR" sz="2800" dirty="0" smtClean="0">
                <a:solidFill>
                  <a:srgbClr val="0000FF"/>
                </a:solidFill>
              </a:rPr>
              <a:t> for </a:t>
            </a:r>
            <a:r>
              <a:rPr lang="fr-FR" sz="2800" dirty="0" err="1" smtClean="0">
                <a:solidFill>
                  <a:srgbClr val="0000FF"/>
                </a:solidFill>
              </a:rPr>
              <a:t>your</a:t>
            </a:r>
            <a:r>
              <a:rPr lang="fr-FR" sz="2800" dirty="0" smtClean="0">
                <a:solidFill>
                  <a:srgbClr val="0000FF"/>
                </a:solidFill>
              </a:rPr>
              <a:t> attention </a:t>
            </a:r>
            <a:endParaRPr lang="fr-FR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409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ele-vide-CL3">
  <a:themeElements>
    <a:clrScheme name="couleurs CL-01">
      <a:dk1>
        <a:sysClr val="windowText" lastClr="000000"/>
      </a:dk1>
      <a:lt1>
        <a:sysClr val="window" lastClr="FFFFFF"/>
      </a:lt1>
      <a:dk2>
        <a:srgbClr val="0000CC"/>
      </a:dk2>
      <a:lt2>
        <a:srgbClr val="0066CC"/>
      </a:lt2>
      <a:accent1>
        <a:srgbClr val="CC3300"/>
      </a:accent1>
      <a:accent2>
        <a:srgbClr val="CC6600"/>
      </a:accent2>
      <a:accent3>
        <a:srgbClr val="DC0000"/>
      </a:accent3>
      <a:accent4>
        <a:srgbClr val="007C00"/>
      </a:accent4>
      <a:accent5>
        <a:srgbClr val="8264A0"/>
      </a:accent5>
      <a:accent6>
        <a:srgbClr val="F046B4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125</Words>
  <Application>Microsoft Macintosh PowerPoint</Application>
  <PresentationFormat>Présentation à l'écran (4:3)</PresentationFormat>
  <Paragraphs>22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modele-vide-CL3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 Vedele</dc:creator>
  <cp:lastModifiedBy>Françoise Vedele</cp:lastModifiedBy>
  <cp:revision>14</cp:revision>
  <dcterms:created xsi:type="dcterms:W3CDTF">2015-12-01T10:54:49Z</dcterms:created>
  <dcterms:modified xsi:type="dcterms:W3CDTF">2015-12-03T16:54:45Z</dcterms:modified>
</cp:coreProperties>
</file>