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0"/>
  </p:notesMasterIdLst>
  <p:sldIdLst>
    <p:sldId id="519" r:id="rId2"/>
    <p:sldId id="363" r:id="rId3"/>
    <p:sldId id="520" r:id="rId4"/>
    <p:sldId id="359" r:id="rId5"/>
    <p:sldId id="516" r:id="rId6"/>
    <p:sldId id="517" r:id="rId7"/>
    <p:sldId id="304" r:id="rId8"/>
    <p:sldId id="5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 autoAdjust="0"/>
    <p:restoredTop sz="99743" autoAdjust="0"/>
  </p:normalViewPr>
  <p:slideViewPr>
    <p:cSldViewPr snapToGrid="0" snapToObjects="1">
      <p:cViewPr>
        <p:scale>
          <a:sx n="100" d="100"/>
          <a:sy n="100" d="100"/>
        </p:scale>
        <p:origin x="-149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4CE4-3498-E146-9B9F-0FA38C19D8E7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AEAD2-4BFC-1143-85DD-DD42E9222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Sophisticated, knowledgeable audience</a:t>
            </a:r>
          </a:p>
          <a:p>
            <a:r>
              <a:rPr lang="en-US" dirty="0" smtClean="0"/>
              <a:t>-- A powerful story does change everything</a:t>
            </a:r>
          </a:p>
          <a:p>
            <a:r>
              <a:rPr lang="en-US" dirty="0" smtClean="0"/>
              <a:t>-- Here</a:t>
            </a:r>
            <a:r>
              <a:rPr lang="en-US" baseline="0" dirty="0" smtClean="0"/>
              <a:t> are four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CB29F-4E87-4449-95FF-145926579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FA59-2504-4AAE-BF07-33AB4FBF21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 Until FDA took on tobacco, we didn’t know certain things</a:t>
            </a:r>
          </a:p>
          <a:p>
            <a:r>
              <a:rPr lang="en-US" dirty="0" smtClean="0"/>
              <a:t>-- Nicotine</a:t>
            </a:r>
            <a:r>
              <a:rPr lang="en-US" baseline="0" dirty="0" smtClean="0"/>
              <a:t> addition begins for many with the first 10 cigarettes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-- Why 10 packs given to children on school playgrounds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-- Recent studies show nicotine receptors increase after just 2 doses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CFA59-2504-4AAE-BF07-33AB4FBF21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EAD2-4BFC-1143-85DD-DD42E92227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EAD2-4BFC-1143-85DD-DD42E92227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4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9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79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4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2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9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1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4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0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47BFDE-A21B-9243-B4B9-C19CD0C480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F121B6-D4DE-964A-9C77-7655F5F35D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35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800" dirty="0"/>
          </a:p>
          <a:p>
            <a:pPr algn="ctr"/>
            <a:endParaRPr lang="en-US" sz="1800" dirty="0"/>
          </a:p>
          <a:p>
            <a:pPr marL="0" indent="0"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56" y="1600200"/>
            <a:ext cx="4854039" cy="4925422"/>
          </a:xfrm>
          <a:prstGeom prst="rect">
            <a:avLst/>
          </a:prstGeom>
        </p:spPr>
      </p:pic>
      <p:pic>
        <p:nvPicPr>
          <p:cNvPr id="7" name="Picture 6" descr="logo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74" y="468958"/>
            <a:ext cx="3615793" cy="749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24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T</a:t>
            </a:r>
            <a:r>
              <a:rPr lang="en-US" sz="2800" dirty="0" smtClean="0">
                <a:solidFill>
                  <a:srgbClr val="0070C0"/>
                </a:solidFill>
              </a:rPr>
              <a:t>eaching </a:t>
            </a:r>
            <a:r>
              <a:rPr lang="en-US" sz="2800" dirty="0" smtClean="0">
                <a:solidFill>
                  <a:srgbClr val="0070C0"/>
                </a:solidFill>
              </a:rPr>
              <a:t>us that smoking kills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Koop: The Memoirs of America's Family 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49" y="1615693"/>
            <a:ext cx="4917358" cy="49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Tobacco Wars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022" y="1774825"/>
            <a:ext cx="822395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59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  <a:p>
            <a:endParaRPr lang="en-US" sz="1600" dirty="0"/>
          </a:p>
          <a:p>
            <a:pPr marL="0" indent="0" algn="ctr">
              <a:buNone/>
            </a:pPr>
            <a:r>
              <a:rPr lang="en-US" sz="1800" dirty="0" smtClean="0"/>
              <a:t>We had to </a:t>
            </a:r>
            <a:r>
              <a:rPr lang="en-US" sz="1800" dirty="0" smtClean="0"/>
              <a:t>make four things </a:t>
            </a:r>
            <a:r>
              <a:rPr lang="en-US" sz="1800" i="1" dirty="0" smtClean="0"/>
              <a:t>crystal clear </a:t>
            </a:r>
            <a:r>
              <a:rPr lang="en-US" sz="1800" dirty="0" smtClean="0"/>
              <a:t>for the American public: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1. Nicotine is </a:t>
            </a:r>
            <a:r>
              <a:rPr lang="en-US" sz="1600" u="sng" dirty="0" smtClean="0"/>
              <a:t>addictive</a:t>
            </a:r>
            <a:r>
              <a:rPr lang="en-US" sz="1600" dirty="0" smtClean="0"/>
              <a:t>, and the addiction process begins with just a few cigarettes.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2. </a:t>
            </a:r>
            <a:r>
              <a:rPr lang="en-US" sz="1600" dirty="0"/>
              <a:t>Tobacco companies knew this, and </a:t>
            </a:r>
            <a:r>
              <a:rPr lang="en-US" sz="1600" u="sng" dirty="0"/>
              <a:t>targeted</a:t>
            </a:r>
            <a:r>
              <a:rPr lang="en-US" sz="1600" dirty="0"/>
              <a:t> </a:t>
            </a:r>
            <a:r>
              <a:rPr lang="en-US" sz="1600" dirty="0" smtClean="0"/>
              <a:t>children.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3. Cigarettes are a </a:t>
            </a:r>
            <a:r>
              <a:rPr lang="en-US" sz="1600" u="sng" dirty="0" smtClean="0"/>
              <a:t>highly engineered </a:t>
            </a:r>
            <a:r>
              <a:rPr lang="en-US" sz="1600" dirty="0" smtClean="0"/>
              <a:t>product, designed to deliver doses of nicotine.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4. They had the most sophisticated </a:t>
            </a:r>
            <a:r>
              <a:rPr lang="en-US" sz="1600" u="sng" dirty="0" smtClean="0"/>
              <a:t>marketing expertise </a:t>
            </a:r>
            <a:r>
              <a:rPr lang="en-US" sz="1600" dirty="0" smtClean="0"/>
              <a:t>in history.</a:t>
            </a:r>
            <a:endParaRPr lang="en-US" sz="16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	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7"/>
            <a:ext cx="9144000" cy="913719"/>
          </a:xfrm>
          <a:prstGeom prst="rect">
            <a:avLst/>
          </a:prstGeom>
          <a:solidFill>
            <a:srgbClr val="36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Science always wins…eventually</a:t>
            </a:r>
            <a:endParaRPr lang="en-US" sz="2400" b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4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3" y="2895600"/>
            <a:ext cx="6702136" cy="239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Talking </a:t>
            </a:r>
            <a:r>
              <a:rPr lang="en-US" sz="2000" dirty="0"/>
              <a:t>about events in the </a:t>
            </a:r>
            <a:r>
              <a:rPr lang="en-US" sz="2000" u="sng" dirty="0"/>
              <a:t>distant future </a:t>
            </a:r>
            <a:r>
              <a:rPr lang="en-US" sz="2000" dirty="0" smtClean="0"/>
              <a:t>is </a:t>
            </a:r>
            <a:r>
              <a:rPr lang="en-US" sz="2000" dirty="0"/>
              <a:t>almost worthless.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57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935" r="935"/>
          <a:stretch>
            <a:fillRect/>
          </a:stretch>
        </p:blipFill>
        <p:spPr>
          <a:xfrm>
            <a:off x="796191" y="1911928"/>
            <a:ext cx="7551618" cy="410440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74637"/>
            <a:ext cx="9144000" cy="913719"/>
          </a:xfrm>
          <a:prstGeom prst="rect">
            <a:avLst/>
          </a:prstGeom>
          <a:solidFill>
            <a:srgbClr val="36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Scaring teenagers about smoking never worked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38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800" i="1" dirty="0" smtClean="0"/>
              <a:t>Clear, simple messages repeated often by trusted sources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600" dirty="0" smtClean="0"/>
              <a:t>	1)  It’s </a:t>
            </a:r>
            <a:r>
              <a:rPr lang="en-US" sz="1600" dirty="0"/>
              <a:t>about </a:t>
            </a:r>
            <a:r>
              <a:rPr lang="en-US" sz="1600" u="sng" dirty="0"/>
              <a:t>people</a:t>
            </a:r>
            <a:r>
              <a:rPr lang="en-US" sz="1600" dirty="0"/>
              <a:t>, not polar </a:t>
            </a:r>
            <a:r>
              <a:rPr lang="en-US" sz="1600" dirty="0" smtClean="0"/>
              <a:t>bears.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2)  We’re </a:t>
            </a:r>
            <a:r>
              <a:rPr lang="en-US" sz="1600" dirty="0"/>
              <a:t>seeing climate impacts </a:t>
            </a:r>
            <a:r>
              <a:rPr lang="en-US" sz="1600" u="sng" dirty="0" smtClean="0"/>
              <a:t>now</a:t>
            </a:r>
            <a:r>
              <a:rPr lang="en-US" sz="1600" dirty="0" smtClean="0"/>
              <a:t> … not </a:t>
            </a:r>
            <a:r>
              <a:rPr lang="en-US" sz="1600" dirty="0"/>
              <a:t>50 years from </a:t>
            </a:r>
            <a:r>
              <a:rPr lang="en-US" sz="1600" dirty="0" smtClean="0"/>
              <a:t>now.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r>
              <a:rPr lang="en-US" sz="1600" dirty="0"/>
              <a:t>	3</a:t>
            </a:r>
            <a:r>
              <a:rPr lang="en-US" sz="1600" dirty="0" smtClean="0"/>
              <a:t>)  </a:t>
            </a:r>
            <a:r>
              <a:rPr lang="en-US" sz="1600" dirty="0"/>
              <a:t>The science debate is </a:t>
            </a:r>
            <a:r>
              <a:rPr lang="en-US" sz="1600" u="sng" dirty="0"/>
              <a:t>over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4)  Most </a:t>
            </a:r>
            <a:r>
              <a:rPr lang="en-US" sz="1600" dirty="0" smtClean="0"/>
              <a:t>of us </a:t>
            </a:r>
            <a:r>
              <a:rPr lang="en-US" sz="1600" dirty="0" smtClean="0"/>
              <a:t>understand </a:t>
            </a:r>
            <a:r>
              <a:rPr lang="en-US" sz="1600" dirty="0"/>
              <a:t>that </a:t>
            </a:r>
            <a:r>
              <a:rPr lang="en-US" sz="1600" u="sng" dirty="0"/>
              <a:t>something is </a:t>
            </a:r>
            <a:r>
              <a:rPr lang="en-US" sz="1600" u="sng" dirty="0" smtClean="0"/>
              <a:t>happening </a:t>
            </a:r>
            <a:r>
              <a:rPr lang="en-US" sz="1600" dirty="0" smtClean="0"/>
              <a:t>on our </a:t>
            </a:r>
            <a:r>
              <a:rPr lang="en-US" sz="1600" dirty="0" smtClean="0"/>
              <a:t>planet.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5)  You </a:t>
            </a:r>
            <a:r>
              <a:rPr lang="en-US" sz="1600" dirty="0"/>
              <a:t>can’t talk about </a:t>
            </a:r>
            <a:r>
              <a:rPr lang="en-US" sz="1600" i="1" dirty="0"/>
              <a:t>solutions</a:t>
            </a:r>
            <a:r>
              <a:rPr lang="en-US" sz="1600" dirty="0"/>
              <a:t> without acknowledging the </a:t>
            </a:r>
            <a:r>
              <a:rPr lang="en-US" sz="1600" i="1" dirty="0" smtClean="0"/>
              <a:t>threat.</a:t>
            </a:r>
            <a:endParaRPr lang="en-US" sz="1600" i="1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7"/>
            <a:ext cx="9144000" cy="913719"/>
          </a:xfrm>
          <a:prstGeom prst="rect">
            <a:avLst/>
          </a:prstGeom>
          <a:solidFill>
            <a:srgbClr val="36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Changing the Climate Story</a:t>
            </a:r>
          </a:p>
        </p:txBody>
      </p:sp>
    </p:spTree>
    <p:extLst>
      <p:ext uri="{BB962C8B-B14F-4D97-AF65-F5344CB8AC3E}">
        <p14:creationId xmlns:p14="http://schemas.microsoft.com/office/powerpoint/2010/main" val="36143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800" i="1" smtClean="0"/>
              <a:t>Powerful, non</a:t>
            </a:r>
            <a:r>
              <a:rPr lang="en-US" sz="1800" i="1" dirty="0" smtClean="0"/>
              <a:t>-environmental voices will </a:t>
            </a:r>
            <a:r>
              <a:rPr lang="en-US" sz="1800" i="1" u="sng" dirty="0" smtClean="0"/>
              <a:t>change the issue </a:t>
            </a:r>
            <a:r>
              <a:rPr lang="en-US" sz="1800" i="1" dirty="0" smtClean="0"/>
              <a:t>immediately</a:t>
            </a:r>
            <a:endParaRPr lang="en-US" sz="1800" dirty="0" smtClean="0"/>
          </a:p>
          <a:p>
            <a:pPr marL="0" indent="0" algn="ctr">
              <a:buNone/>
            </a:pPr>
            <a:endParaRPr lang="en-US" sz="1400" dirty="0"/>
          </a:p>
          <a:p>
            <a:endParaRPr lang="en-US" sz="1400" dirty="0" smtClean="0"/>
          </a:p>
          <a:p>
            <a:r>
              <a:rPr lang="en-US" sz="1600" dirty="0" smtClean="0"/>
              <a:t>Four </a:t>
            </a:r>
            <a:r>
              <a:rPr lang="en-US" sz="1600" u="sng" dirty="0" smtClean="0"/>
              <a:t>critical</a:t>
            </a:r>
            <a:r>
              <a:rPr lang="en-US" sz="1600" dirty="0" smtClean="0"/>
              <a:t> communities: </a:t>
            </a:r>
            <a:r>
              <a:rPr lang="en-US" sz="1600" dirty="0" smtClean="0"/>
              <a:t>National security, faith, business and health.</a:t>
            </a:r>
          </a:p>
          <a:p>
            <a:endParaRPr lang="en-US" sz="1600" dirty="0"/>
          </a:p>
          <a:p>
            <a:r>
              <a:rPr lang="en-US" sz="1600" dirty="0" smtClean="0"/>
              <a:t>Of these, the health community may be the most important.</a:t>
            </a:r>
          </a:p>
          <a:p>
            <a:endParaRPr lang="en-US" sz="1600" dirty="0"/>
          </a:p>
          <a:p>
            <a:r>
              <a:rPr lang="en-US" sz="1600" dirty="0" smtClean="0"/>
              <a:t>People care about health impacts </a:t>
            </a:r>
            <a:r>
              <a:rPr lang="en-US" sz="1600" u="sng" dirty="0" smtClean="0"/>
              <a:t>more than anything </a:t>
            </a:r>
            <a:r>
              <a:rPr lang="en-US" sz="1600" dirty="0" smtClean="0"/>
              <a:t>else on earth.</a:t>
            </a:r>
          </a:p>
          <a:p>
            <a:endParaRPr lang="en-US" sz="1600" dirty="0"/>
          </a:p>
          <a:p>
            <a:r>
              <a:rPr lang="en-US" sz="1600" dirty="0" smtClean="0"/>
              <a:t>But the health community has been </a:t>
            </a:r>
            <a:r>
              <a:rPr lang="en-US" sz="1600" u="sng" dirty="0" smtClean="0"/>
              <a:t>slow</a:t>
            </a:r>
            <a:r>
              <a:rPr lang="en-US" sz="1600" dirty="0" smtClean="0"/>
              <a:t> to take on the issue.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It needs to </a:t>
            </a:r>
            <a:r>
              <a:rPr lang="en-US" sz="1600" u="sng" dirty="0" smtClean="0"/>
              <a:t>lead</a:t>
            </a:r>
            <a:r>
              <a:rPr lang="en-US" sz="1600" dirty="0" smtClean="0"/>
              <a:t>, not follow.</a:t>
            </a:r>
            <a:endParaRPr lang="en-US" sz="16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7"/>
            <a:ext cx="9144000" cy="913719"/>
          </a:xfrm>
          <a:prstGeom prst="rect">
            <a:avLst/>
          </a:prstGeom>
          <a:solidFill>
            <a:srgbClr val="36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Making the Climate-Health Link</a:t>
            </a:r>
            <a:endParaRPr lang="en-US" sz="2000" b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8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203</Words>
  <Application>Microsoft Macintosh PowerPoint</Application>
  <PresentationFormat>On-screen Show (4:3)</PresentationFormat>
  <Paragraphs>78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Teaching us that smoking kills</vt:lpstr>
      <vt:lpstr>Tobacco Wars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Climate Nexus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Nexus PPT Template</dc:title>
  <dc:creator>Monika Sharma</dc:creator>
  <cp:lastModifiedBy>Jeff Nesbit</cp:lastModifiedBy>
  <cp:revision>192</cp:revision>
  <cp:lastPrinted>2012-04-16T01:08:07Z</cp:lastPrinted>
  <dcterms:created xsi:type="dcterms:W3CDTF">2012-03-20T00:03:25Z</dcterms:created>
  <dcterms:modified xsi:type="dcterms:W3CDTF">2015-12-03T11:02:27Z</dcterms:modified>
</cp:coreProperties>
</file>