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 id="2147483740" r:id="rId4"/>
    <p:sldMasterId id="2147483755" r:id="rId5"/>
    <p:sldMasterId id="2147483836" r:id="rId6"/>
    <p:sldMasterId id="2147483863" r:id="rId7"/>
    <p:sldMasterId id="2147483867" r:id="rId8"/>
    <p:sldMasterId id="2147483880" r:id="rId9"/>
  </p:sldMasterIdLst>
  <p:notesMasterIdLst>
    <p:notesMasterId r:id="rId26"/>
  </p:notesMasterIdLst>
  <p:sldIdLst>
    <p:sldId id="263" r:id="rId10"/>
    <p:sldId id="313" r:id="rId11"/>
    <p:sldId id="269" r:id="rId12"/>
    <p:sldId id="346" r:id="rId13"/>
    <p:sldId id="258" r:id="rId14"/>
    <p:sldId id="300" r:id="rId15"/>
    <p:sldId id="348" r:id="rId16"/>
    <p:sldId id="307" r:id="rId17"/>
    <p:sldId id="373" r:id="rId18"/>
    <p:sldId id="379" r:id="rId19"/>
    <p:sldId id="264" r:id="rId20"/>
    <p:sldId id="343" r:id="rId21"/>
    <p:sldId id="266" r:id="rId22"/>
    <p:sldId id="377" r:id="rId23"/>
    <p:sldId id="378" r:id="rId24"/>
    <p:sldId id="3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75" d="100"/>
          <a:sy n="75" d="100"/>
        </p:scale>
        <p:origin x="-1248" y="-7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80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2330E-6E9E-B34E-8C2B-CD97867EC558}" type="datetimeFigureOut">
              <a:rPr lang="en-US" smtClean="0"/>
              <a:t>13/12/15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609AE-41A2-364F-8D65-D6766584F4B2}" type="slidenum">
              <a:rPr lang="en-US" smtClean="0"/>
              <a:t>‹#›</a:t>
            </a:fld>
            <a:endParaRPr lang="en-US"/>
          </a:p>
        </p:txBody>
      </p:sp>
    </p:spTree>
    <p:extLst>
      <p:ext uri="{BB962C8B-B14F-4D97-AF65-F5344CB8AC3E}">
        <p14:creationId xmlns:p14="http://schemas.microsoft.com/office/powerpoint/2010/main" val="25860960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609AE-41A2-364F-8D65-D6766584F4B2}" type="slidenum">
              <a:rPr lang="en-US" smtClean="0"/>
              <a:t>1</a:t>
            </a:fld>
            <a:endParaRPr lang="en-US"/>
          </a:p>
        </p:txBody>
      </p:sp>
    </p:spTree>
    <p:extLst>
      <p:ext uri="{BB962C8B-B14F-4D97-AF65-F5344CB8AC3E}">
        <p14:creationId xmlns:p14="http://schemas.microsoft.com/office/powerpoint/2010/main" val="365490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43000" y="685800"/>
            <a:ext cx="4572000" cy="3429000"/>
          </a:xfrm>
          <a:ln/>
        </p:spPr>
      </p:sp>
      <p:sp>
        <p:nvSpPr>
          <p:cNvPr id="2969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2813"/>
            <a:r>
              <a:rPr lang="en-US"/>
              <a:t>Climate change is mainly caused by combustion of fossil fuels.</a:t>
            </a:r>
          </a:p>
          <a:p>
            <a:pPr defTabSz="912813"/>
            <a:endParaRPr lang="en-US"/>
          </a:p>
          <a:p>
            <a:pPr defTabSz="912813"/>
            <a:r>
              <a:rPr lang="en-US"/>
              <a:t>The same combustion also causes very large health impacts.</a:t>
            </a:r>
          </a:p>
          <a:p>
            <a:pPr defTabSz="912813"/>
            <a:endParaRPr lang="en-US"/>
          </a:p>
          <a:p>
            <a:pPr defTabSz="912813"/>
            <a:r>
              <a:rPr lang="en-US"/>
              <a:t>Together, air pollution responsible for about one in 8 deaths globally.</a:t>
            </a:r>
          </a:p>
          <a:p>
            <a:pPr defTabSz="912813"/>
            <a:endParaRPr lang="en-US"/>
          </a:p>
        </p:txBody>
      </p:sp>
      <p:sp>
        <p:nvSpPr>
          <p:cNvPr id="2970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rgbClr val="000066"/>
                </a:solidFill>
                <a:latin typeface="Arial" charset="0"/>
                <a:ea typeface="ＭＳ Ｐゴシック" charset="0"/>
                <a:cs typeface="Arial" charset="0"/>
              </a:defRPr>
            </a:lvl1pPr>
            <a:lvl2pPr marL="742950" indent="-285750" eaLnBrk="0" hangingPunct="0">
              <a:defRPr sz="2400">
                <a:solidFill>
                  <a:srgbClr val="000066"/>
                </a:solidFill>
                <a:latin typeface="Arial" charset="0"/>
                <a:ea typeface="Arial" charset="0"/>
                <a:cs typeface="Arial" charset="0"/>
              </a:defRPr>
            </a:lvl2pPr>
            <a:lvl3pPr marL="1143000" indent="-228600" eaLnBrk="0" hangingPunct="0">
              <a:defRPr sz="2400">
                <a:solidFill>
                  <a:srgbClr val="000066"/>
                </a:solidFill>
                <a:latin typeface="Arial" charset="0"/>
                <a:ea typeface="Arial" charset="0"/>
                <a:cs typeface="Arial" charset="0"/>
              </a:defRPr>
            </a:lvl3pPr>
            <a:lvl4pPr marL="1600200" indent="-228600" eaLnBrk="0" hangingPunct="0">
              <a:defRPr sz="2400">
                <a:solidFill>
                  <a:srgbClr val="000066"/>
                </a:solidFill>
                <a:latin typeface="Arial" charset="0"/>
                <a:ea typeface="Arial" charset="0"/>
                <a:cs typeface="Arial" charset="0"/>
              </a:defRPr>
            </a:lvl4pPr>
            <a:lvl5pPr marL="2057400" indent="-228600" eaLnBrk="0" hangingPunct="0">
              <a:defRPr sz="2400">
                <a:solidFill>
                  <a:srgbClr val="000066"/>
                </a:solidFill>
                <a:latin typeface="Arial" charset="0"/>
                <a:ea typeface="Arial" charset="0"/>
                <a:cs typeface="Arial" charset="0"/>
              </a:defRPr>
            </a:lvl5pPr>
            <a:lvl6pPr marL="2514600" indent="-228600" rtl="1" eaLnBrk="0" fontAlgn="base" hangingPunct="0">
              <a:spcBef>
                <a:spcPct val="0"/>
              </a:spcBef>
              <a:spcAft>
                <a:spcPct val="0"/>
              </a:spcAft>
              <a:defRPr sz="2400">
                <a:solidFill>
                  <a:srgbClr val="000066"/>
                </a:solidFill>
                <a:latin typeface="Arial" charset="0"/>
                <a:ea typeface="Arial" charset="0"/>
                <a:cs typeface="Arial" charset="0"/>
              </a:defRPr>
            </a:lvl6pPr>
            <a:lvl7pPr marL="2971800" indent="-228600" rtl="1" eaLnBrk="0" fontAlgn="base" hangingPunct="0">
              <a:spcBef>
                <a:spcPct val="0"/>
              </a:spcBef>
              <a:spcAft>
                <a:spcPct val="0"/>
              </a:spcAft>
              <a:defRPr sz="2400">
                <a:solidFill>
                  <a:srgbClr val="000066"/>
                </a:solidFill>
                <a:latin typeface="Arial" charset="0"/>
                <a:ea typeface="Arial" charset="0"/>
                <a:cs typeface="Arial" charset="0"/>
              </a:defRPr>
            </a:lvl7pPr>
            <a:lvl8pPr marL="3429000" indent="-228600" rtl="1" eaLnBrk="0" fontAlgn="base" hangingPunct="0">
              <a:spcBef>
                <a:spcPct val="0"/>
              </a:spcBef>
              <a:spcAft>
                <a:spcPct val="0"/>
              </a:spcAft>
              <a:defRPr sz="2400">
                <a:solidFill>
                  <a:srgbClr val="000066"/>
                </a:solidFill>
                <a:latin typeface="Arial" charset="0"/>
                <a:ea typeface="Arial" charset="0"/>
                <a:cs typeface="Arial" charset="0"/>
              </a:defRPr>
            </a:lvl8pPr>
            <a:lvl9pPr marL="3886200" indent="-228600" rtl="1" eaLnBrk="0" fontAlgn="base" hangingPunct="0">
              <a:spcBef>
                <a:spcPct val="0"/>
              </a:spcBef>
              <a:spcAft>
                <a:spcPct val="0"/>
              </a:spcAft>
              <a:defRPr sz="2400">
                <a:solidFill>
                  <a:srgbClr val="000066"/>
                </a:solidFill>
                <a:latin typeface="Arial" charset="0"/>
                <a:ea typeface="Arial" charset="0"/>
                <a:cs typeface="Arial" charset="0"/>
              </a:defRPr>
            </a:lvl9pPr>
          </a:lstStyle>
          <a:p>
            <a:pPr eaLnBrk="1" hangingPunct="1"/>
            <a:fld id="{71293433-6E39-D549-80C7-181FBAF24F21}" type="slidenum">
              <a:rPr lang="en-US" sz="1200">
                <a:solidFill>
                  <a:prstClr val="black"/>
                </a:solidFill>
              </a:rPr>
              <a:pPr eaLnBrk="1" hangingPunct="1"/>
              <a:t>12</a:t>
            </a:fld>
            <a:endParaRPr lang="en-US"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control measures and identified 14 that both mitigate warming and improve air quality, such as reducing emissions from coal mining, oil and gas production, and municipal landfills. </a:t>
            </a:r>
            <a:endParaRPr lang="en-US" dirty="0"/>
          </a:p>
        </p:txBody>
      </p:sp>
      <p:sp>
        <p:nvSpPr>
          <p:cNvPr id="4" name="Slide Number Placeholder 3"/>
          <p:cNvSpPr>
            <a:spLocks noGrp="1"/>
          </p:cNvSpPr>
          <p:nvPr>
            <p:ph type="sldNum" sz="quarter" idx="10"/>
          </p:nvPr>
        </p:nvSpPr>
        <p:spPr/>
        <p:txBody>
          <a:bodyPr/>
          <a:lstStyle/>
          <a:p>
            <a:fld id="{B808DC6B-587E-2D40-8CD9-CF64792F6972}"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79702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t>1-5 degrees represents the range of warming for the RCP4.5 pathway.  The range from the RCP2.6-RCP8.5 pathways is more like 1-7C.</a:t>
            </a:r>
          </a:p>
          <a:p>
            <a:pPr>
              <a:defRPr/>
            </a:pPr>
            <a:endParaRPr lang="en-US" b="1" dirty="0" smtClean="0"/>
          </a:p>
          <a:p>
            <a:pPr>
              <a:defRPr/>
            </a:pPr>
            <a:r>
              <a:rPr lang="en-US" b="1" dirty="0" smtClean="0"/>
              <a:t>Figure SPM.8: </a:t>
            </a:r>
            <a:r>
              <a:rPr lang="en-US" dirty="0" smtClean="0">
                <a:latin typeface="+mn-lt"/>
                <a:ea typeface="+mn-ea"/>
                <a:cs typeface="+mn-cs"/>
              </a:rPr>
              <a:t>Maps of CMIP5 multi-model mean results for the scenarios RCP2.6 and RCP8.5 in 2081–</a:t>
            </a:r>
          </a:p>
          <a:p>
            <a:pPr>
              <a:defRPr/>
            </a:pPr>
            <a:r>
              <a:rPr lang="en-US" dirty="0" smtClean="0">
                <a:latin typeface="+mn-lt"/>
                <a:ea typeface="+mn-ea"/>
                <a:cs typeface="+mn-cs"/>
              </a:rPr>
              <a:t>2100 of (a) annual mean surface temperature change, (b) average percent change in annual mean</a:t>
            </a:r>
          </a:p>
          <a:p>
            <a:pPr>
              <a:defRPr/>
            </a:pPr>
            <a:r>
              <a:rPr lang="en-US" dirty="0" smtClean="0">
                <a:latin typeface="+mn-lt"/>
                <a:ea typeface="+mn-ea"/>
                <a:cs typeface="+mn-cs"/>
              </a:rPr>
              <a:t>precipitation, (c) Northern Hemisphere September sea ice extent and (d) change in ocean surface </a:t>
            </a:r>
            <a:r>
              <a:rPr lang="en-US" dirty="0" err="1" smtClean="0">
                <a:latin typeface="+mn-lt"/>
                <a:ea typeface="+mn-ea"/>
                <a:cs typeface="+mn-cs"/>
              </a:rPr>
              <a:t>pH.</a:t>
            </a:r>
            <a:endParaRPr lang="en-US" dirty="0" smtClean="0">
              <a:latin typeface="+mn-lt"/>
              <a:ea typeface="+mn-ea"/>
              <a:cs typeface="+mn-cs"/>
            </a:endParaRPr>
          </a:p>
          <a:p>
            <a:pPr>
              <a:defRPr/>
            </a:pPr>
            <a:r>
              <a:rPr lang="en-US" dirty="0" smtClean="0">
                <a:latin typeface="+mn-lt"/>
                <a:ea typeface="+mn-ea"/>
                <a:cs typeface="+mn-cs"/>
              </a:rPr>
              <a:t>Changes in panels (a), (b) and (d) are shown relative to 1986–2005. The number of CMIP5 models used to</a:t>
            </a:r>
          </a:p>
          <a:p>
            <a:pPr>
              <a:defRPr/>
            </a:pPr>
            <a:r>
              <a:rPr lang="en-US" dirty="0" smtClean="0">
                <a:latin typeface="+mn-lt"/>
                <a:ea typeface="+mn-ea"/>
                <a:cs typeface="+mn-cs"/>
              </a:rPr>
              <a:t>calculate the multi-model mean is indicated in the upper right corner of each panel. For panels (a) and (b),</a:t>
            </a:r>
          </a:p>
          <a:p>
            <a:pPr>
              <a:defRPr/>
            </a:pPr>
            <a:r>
              <a:rPr lang="en-US" dirty="0" smtClean="0">
                <a:latin typeface="+mn-lt"/>
                <a:ea typeface="+mn-ea"/>
                <a:cs typeface="+mn-cs"/>
              </a:rPr>
              <a:t>hatching indicates regions where the multi-model mean is small compared to internal variability (i.e., less</a:t>
            </a:r>
          </a:p>
          <a:p>
            <a:pPr>
              <a:defRPr/>
            </a:pPr>
            <a:r>
              <a:rPr lang="en-US" dirty="0" smtClean="0">
                <a:latin typeface="+mn-lt"/>
                <a:ea typeface="+mn-ea"/>
                <a:cs typeface="+mn-cs"/>
              </a:rPr>
              <a:t>than one standard deviation of internal variability in 20-year means). Stippling indicates regions where the</a:t>
            </a:r>
          </a:p>
          <a:p>
            <a:pPr>
              <a:defRPr/>
            </a:pPr>
            <a:r>
              <a:rPr lang="en-US" dirty="0" smtClean="0">
                <a:latin typeface="+mn-lt"/>
                <a:ea typeface="+mn-ea"/>
                <a:cs typeface="+mn-cs"/>
              </a:rPr>
              <a:t>multi-model mean is large compared to internal variability (i.e., greater than two standard deviations of</a:t>
            </a:r>
          </a:p>
          <a:p>
            <a:pPr>
              <a:defRPr/>
            </a:pPr>
            <a:r>
              <a:rPr lang="en-US" dirty="0" smtClean="0">
                <a:latin typeface="+mn-lt"/>
                <a:ea typeface="+mn-ea"/>
                <a:cs typeface="+mn-cs"/>
              </a:rPr>
              <a:t>internal variability in 20-year means) and where 90% of models agree on the sign of change (see Box 12.1).</a:t>
            </a:r>
          </a:p>
          <a:p>
            <a:pPr>
              <a:defRPr/>
            </a:pPr>
            <a:r>
              <a:rPr lang="en-US" dirty="0" smtClean="0">
                <a:latin typeface="+mn-lt"/>
                <a:ea typeface="+mn-ea"/>
                <a:cs typeface="+mn-cs"/>
              </a:rPr>
              <a:t>In panel (c), the lines are the </a:t>
            </a:r>
            <a:r>
              <a:rPr lang="en-US" dirty="0" err="1" smtClean="0">
                <a:latin typeface="+mn-lt"/>
                <a:ea typeface="+mn-ea"/>
                <a:cs typeface="+mn-cs"/>
              </a:rPr>
              <a:t>modelled</a:t>
            </a:r>
            <a:r>
              <a:rPr lang="en-US" dirty="0" smtClean="0">
                <a:latin typeface="+mn-lt"/>
                <a:ea typeface="+mn-ea"/>
                <a:cs typeface="+mn-cs"/>
              </a:rPr>
              <a:t> means for 1986−2005; the filled areas are for the end of the century.</a:t>
            </a:r>
          </a:p>
          <a:p>
            <a:pPr>
              <a:defRPr/>
            </a:pPr>
            <a:r>
              <a:rPr lang="en-US" dirty="0" smtClean="0">
                <a:latin typeface="+mn-lt"/>
                <a:ea typeface="+mn-ea"/>
                <a:cs typeface="+mn-cs"/>
              </a:rPr>
              <a:t>The CMIP5 multi-model mean is given in white </a:t>
            </a:r>
            <a:r>
              <a:rPr lang="en-US" dirty="0" err="1" smtClean="0">
                <a:latin typeface="+mn-lt"/>
                <a:ea typeface="+mn-ea"/>
                <a:cs typeface="+mn-cs"/>
              </a:rPr>
              <a:t>colour</a:t>
            </a:r>
            <a:r>
              <a:rPr lang="en-US" dirty="0" smtClean="0">
                <a:latin typeface="+mn-lt"/>
                <a:ea typeface="+mn-ea"/>
                <a:cs typeface="+mn-cs"/>
              </a:rPr>
              <a:t>, the projected mean sea ice extent of a subset of</a:t>
            </a:r>
          </a:p>
          <a:p>
            <a:pPr>
              <a:defRPr/>
            </a:pPr>
            <a:r>
              <a:rPr lang="en-US" dirty="0" smtClean="0">
                <a:latin typeface="+mn-lt"/>
                <a:ea typeface="+mn-ea"/>
                <a:cs typeface="+mn-cs"/>
              </a:rPr>
              <a:t>models (number of models given in brackets) that most closely reproduce the climatological mean state and</a:t>
            </a:r>
          </a:p>
          <a:p>
            <a:pPr>
              <a:defRPr/>
            </a:pPr>
            <a:r>
              <a:rPr lang="en-US" dirty="0" smtClean="0">
                <a:latin typeface="+mn-lt"/>
                <a:ea typeface="+mn-ea"/>
                <a:cs typeface="+mn-cs"/>
              </a:rPr>
              <a:t>1979‒2012 trend of the Arctic sea ice extent is given in light blue </a:t>
            </a:r>
            <a:r>
              <a:rPr lang="en-US" dirty="0" err="1" smtClean="0">
                <a:latin typeface="+mn-lt"/>
                <a:ea typeface="+mn-ea"/>
                <a:cs typeface="+mn-cs"/>
              </a:rPr>
              <a:t>colour</a:t>
            </a:r>
            <a:r>
              <a:rPr lang="en-US" dirty="0" smtClean="0">
                <a:latin typeface="+mn-lt"/>
                <a:ea typeface="+mn-ea"/>
                <a:cs typeface="+mn-cs"/>
              </a:rPr>
              <a:t>. For further technical details see the</a:t>
            </a:r>
          </a:p>
          <a:p>
            <a:pPr>
              <a:defRPr/>
            </a:pPr>
            <a:r>
              <a:rPr lang="en-US" dirty="0" smtClean="0">
                <a:latin typeface="+mn-lt"/>
                <a:ea typeface="+mn-ea"/>
                <a:cs typeface="+mn-cs"/>
              </a:rPr>
              <a:t>Technical Summary Supplementary Material. {Figures 6.28, 12.11, 12.22, and 12.29; Figures TS.15, TS.16,</a:t>
            </a:r>
          </a:p>
          <a:p>
            <a:pPr>
              <a:defRPr/>
            </a:pPr>
            <a:r>
              <a:rPr lang="en-US" dirty="0" smtClean="0">
                <a:latin typeface="+mn-lt"/>
                <a:ea typeface="+mn-ea"/>
                <a:cs typeface="+mn-cs"/>
              </a:rPr>
              <a:t>TS.17, and TS.20}</a:t>
            </a:r>
            <a:endParaRPr lang="en-US" dirty="0"/>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09" indent="-285734">
              <a:defRPr sz="2400">
                <a:solidFill>
                  <a:schemeClr val="tx1"/>
                </a:solidFill>
                <a:latin typeface="Times" charset="0"/>
                <a:ea typeface="ＭＳ Ｐゴシック" charset="0"/>
              </a:defRPr>
            </a:lvl2pPr>
            <a:lvl3pPr marL="1142937" indent="-228587">
              <a:defRPr sz="2400">
                <a:solidFill>
                  <a:schemeClr val="tx1"/>
                </a:solidFill>
                <a:latin typeface="Times" charset="0"/>
                <a:ea typeface="ＭＳ Ｐゴシック" charset="0"/>
              </a:defRPr>
            </a:lvl3pPr>
            <a:lvl4pPr marL="1600112" indent="-228587">
              <a:defRPr sz="2400">
                <a:solidFill>
                  <a:schemeClr val="tx1"/>
                </a:solidFill>
                <a:latin typeface="Times" charset="0"/>
                <a:ea typeface="ＭＳ Ｐゴシック" charset="0"/>
              </a:defRPr>
            </a:lvl4pPr>
            <a:lvl5pPr marL="2057287" indent="-228587">
              <a:defRPr sz="2400">
                <a:solidFill>
                  <a:schemeClr val="tx1"/>
                </a:solidFill>
                <a:latin typeface="Times" charset="0"/>
                <a:ea typeface="ＭＳ Ｐゴシック" charset="0"/>
              </a:defRPr>
            </a:lvl5pPr>
            <a:lvl6pPr marL="2514461" indent="-228587" eaLnBrk="0" fontAlgn="base" hangingPunct="0">
              <a:spcBef>
                <a:spcPct val="0"/>
              </a:spcBef>
              <a:spcAft>
                <a:spcPct val="0"/>
              </a:spcAft>
              <a:defRPr sz="2400">
                <a:solidFill>
                  <a:schemeClr val="tx1"/>
                </a:solidFill>
                <a:latin typeface="Times" charset="0"/>
                <a:ea typeface="ＭＳ Ｐゴシック" charset="0"/>
              </a:defRPr>
            </a:lvl6pPr>
            <a:lvl7pPr marL="2971635" indent="-228587" eaLnBrk="0" fontAlgn="base" hangingPunct="0">
              <a:spcBef>
                <a:spcPct val="0"/>
              </a:spcBef>
              <a:spcAft>
                <a:spcPct val="0"/>
              </a:spcAft>
              <a:defRPr sz="2400">
                <a:solidFill>
                  <a:schemeClr val="tx1"/>
                </a:solidFill>
                <a:latin typeface="Times" charset="0"/>
                <a:ea typeface="ＭＳ Ｐゴシック" charset="0"/>
              </a:defRPr>
            </a:lvl7pPr>
            <a:lvl8pPr marL="3428810" indent="-228587" eaLnBrk="0" fontAlgn="base" hangingPunct="0">
              <a:spcBef>
                <a:spcPct val="0"/>
              </a:spcBef>
              <a:spcAft>
                <a:spcPct val="0"/>
              </a:spcAft>
              <a:defRPr sz="2400">
                <a:solidFill>
                  <a:schemeClr val="tx1"/>
                </a:solidFill>
                <a:latin typeface="Times" charset="0"/>
                <a:ea typeface="ＭＳ Ｐゴシック" charset="0"/>
              </a:defRPr>
            </a:lvl8pPr>
            <a:lvl9pPr marL="3885985" indent="-228587" eaLnBrk="0" fontAlgn="base" hangingPunct="0">
              <a:spcBef>
                <a:spcPct val="0"/>
              </a:spcBef>
              <a:spcAft>
                <a:spcPct val="0"/>
              </a:spcAft>
              <a:defRPr sz="2400">
                <a:solidFill>
                  <a:schemeClr val="tx1"/>
                </a:solidFill>
                <a:latin typeface="Times" charset="0"/>
                <a:ea typeface="ＭＳ Ｐゴシック" charset="0"/>
              </a:defRPr>
            </a:lvl9pPr>
          </a:lstStyle>
          <a:p>
            <a:fld id="{83262326-7A6D-4047-9C54-A98263E02EFD}" type="slidenum">
              <a:rPr lang="en-US" sz="1200">
                <a:solidFill>
                  <a:prstClr val="black"/>
                </a:solidFill>
              </a:rPr>
              <a:pPr/>
              <a:t>2</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7684BC9-3201-8E4C-8685-A8725589640A}" type="slidenum">
              <a:rPr lang="en-US" sz="1200">
                <a:solidFill>
                  <a:prstClr val="black"/>
                </a:solidFill>
              </a:rPr>
              <a:pPr/>
              <a:t>3</a:t>
            </a:fld>
            <a:endParaRPr lang="en-US" sz="1200">
              <a:solidFill>
                <a:prstClr val="black"/>
              </a:solidFill>
            </a:endParaRPr>
          </a:p>
        </p:txBody>
      </p:sp>
      <p:sp>
        <p:nvSpPr>
          <p:cNvPr id="53250" name="Rectangle 2"/>
          <p:cNvSpPr>
            <a:spLocks noGrp="1" noRot="1" noChangeAspect="1" noChangeArrowheads="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latin typeface="Calibri"/>
              </a:rPr>
              <a:t>Grabow MET 606</a:t>
            </a:r>
            <a:endParaRPr lang="en-US">
              <a:solidFill>
                <a:prstClr val="black"/>
              </a:solidFill>
              <a:latin typeface="Calibri"/>
            </a:endParaRPr>
          </a:p>
        </p:txBody>
      </p:sp>
      <p:sp>
        <p:nvSpPr>
          <p:cNvPr id="5" name="Date Placeholder 4"/>
          <p:cNvSpPr>
            <a:spLocks noGrp="1"/>
          </p:cNvSpPr>
          <p:nvPr>
            <p:ph type="dt" idx="11"/>
          </p:nvPr>
        </p:nvSpPr>
        <p:spPr/>
        <p:txBody>
          <a:bodyPr/>
          <a:lstStyle/>
          <a:p>
            <a:r>
              <a:rPr lang="en-US" smtClean="0">
                <a:solidFill>
                  <a:prstClr val="black"/>
                </a:solidFill>
                <a:latin typeface="Calibri"/>
              </a:rPr>
              <a:t>11/27/12</a:t>
            </a:r>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D766B8EC-D798-1545-B7DE-3B4A2A916119}"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Bottom line (but you might reach out to Dan) is that we used a downscaling technique that </a:t>
            </a:r>
            <a:r>
              <a:rPr lang="en-US" sz="1200" b="1" kern="1200" dirty="0" smtClean="0">
                <a:solidFill>
                  <a:schemeClr val="tx1"/>
                </a:solidFill>
                <a:latin typeface="+mn-lt"/>
                <a:ea typeface="+mn-ea"/>
                <a:cs typeface="+mn-cs"/>
              </a:rPr>
              <a:t>can capture the temperature extremes </a:t>
            </a:r>
            <a:r>
              <a:rPr lang="en-US" sz="1200" b="0" kern="1200" dirty="0" smtClean="0">
                <a:solidFill>
                  <a:schemeClr val="tx1"/>
                </a:solidFill>
                <a:latin typeface="+mn-lt"/>
                <a:ea typeface="+mn-ea"/>
                <a:cs typeface="+mn-cs"/>
              </a:rPr>
              <a:t> —by  retaining mean and standard deviation in downscaling.   New technique called “</a:t>
            </a:r>
            <a:r>
              <a:rPr lang="en-US" sz="1200" b="1" kern="1200" dirty="0" smtClean="0">
                <a:solidFill>
                  <a:schemeClr val="tx1"/>
                </a:solidFill>
                <a:latin typeface="+mn-lt"/>
                <a:ea typeface="+mn-ea"/>
                <a:cs typeface="+mn-cs"/>
              </a:rPr>
              <a:t>vector-based”</a:t>
            </a:r>
            <a:r>
              <a:rPr lang="en-US" sz="1200" b="0" kern="1200" dirty="0" smtClean="0">
                <a:solidFill>
                  <a:schemeClr val="tx1"/>
                </a:solidFill>
                <a:latin typeface="+mn-lt"/>
                <a:ea typeface="+mn-ea"/>
                <a:cs typeface="+mn-cs"/>
              </a:rPr>
              <a:t>  generalized linear modeling.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Often downscaling climate models provide mean temperatures, but not retain climate extremes.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Finally, our findings are consistent with other analyses (including the National Assessment).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Unique:  downscaled from the climate models, and “de-biased”  de-biased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Here we do capture the extremes  — predict mean and STD   </a:t>
            </a:r>
            <a:r>
              <a:rPr lang="en-US" sz="1200" b="1" kern="1200" dirty="0" smtClean="0">
                <a:solidFill>
                  <a:schemeClr val="tx1"/>
                </a:solidFill>
                <a:latin typeface="+mn-lt"/>
                <a:ea typeface="+mn-ea"/>
                <a:cs typeface="+mn-cs"/>
              </a:rPr>
              <a:t>retain mean and STD in downscaling. </a:t>
            </a:r>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NEW technique to retain the extremes — </a:t>
            </a:r>
            <a:r>
              <a:rPr lang="en-US" sz="1200" b="1" kern="1200" dirty="0" smtClean="0">
                <a:solidFill>
                  <a:schemeClr val="tx1"/>
                </a:solidFill>
                <a:latin typeface="+mn-lt"/>
                <a:ea typeface="+mn-ea"/>
                <a:cs typeface="+mn-cs"/>
              </a:rPr>
              <a:t>vector-based</a:t>
            </a:r>
            <a:r>
              <a:rPr lang="en-US" sz="1200" b="0" kern="1200" dirty="0" smtClean="0">
                <a:solidFill>
                  <a:schemeClr val="tx1"/>
                </a:solidFill>
                <a:latin typeface="+mn-lt"/>
                <a:ea typeface="+mn-ea"/>
                <a:cs typeface="+mn-cs"/>
              </a:rPr>
              <a:t>  generalized linear model     ..for user</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consistent  and designed to retain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East of the Rockies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F8609AE-41A2-364F-8D65-D6766584F4B2}" type="slidenum">
              <a:rPr lang="en-US" smtClean="0"/>
              <a:t>5</a:t>
            </a:fld>
            <a:endParaRPr lang="en-US"/>
          </a:p>
        </p:txBody>
      </p:sp>
    </p:spTree>
    <p:extLst>
      <p:ext uri="{BB962C8B-B14F-4D97-AF65-F5344CB8AC3E}">
        <p14:creationId xmlns:p14="http://schemas.microsoft.com/office/powerpoint/2010/main" val="166839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9C5EB5-8D6A-A64C-92BC-F9CD38A5967B}" type="slidenum">
              <a:rPr lang="en-US" sz="1200"/>
              <a:pPr eaLnBrk="1" hangingPunct="1"/>
              <a:t>6</a:t>
            </a:fld>
            <a:endParaRPr lang="en-US" sz="120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latin typeface="Calibri"/>
              </a:rPr>
              <a:t>Grabow MET 606</a:t>
            </a:r>
            <a:endParaRPr lang="en-US">
              <a:solidFill>
                <a:prstClr val="black"/>
              </a:solidFill>
              <a:latin typeface="Calibri"/>
            </a:endParaRPr>
          </a:p>
        </p:txBody>
      </p:sp>
      <p:sp>
        <p:nvSpPr>
          <p:cNvPr id="5" name="Date Placeholder 4"/>
          <p:cNvSpPr>
            <a:spLocks noGrp="1"/>
          </p:cNvSpPr>
          <p:nvPr>
            <p:ph type="dt" idx="11"/>
          </p:nvPr>
        </p:nvSpPr>
        <p:spPr/>
        <p:txBody>
          <a:bodyPr/>
          <a:lstStyle/>
          <a:p>
            <a:r>
              <a:rPr lang="en-US" smtClean="0">
                <a:solidFill>
                  <a:prstClr val="black"/>
                </a:solidFill>
                <a:latin typeface="Calibri"/>
              </a:rPr>
              <a:t>11/27/12</a:t>
            </a:r>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D766B8EC-D798-1545-B7DE-3B4A2A916119}" type="slidenum">
              <a:rPr lang="en-US" smtClean="0">
                <a:solidFill>
                  <a:prstClr val="black"/>
                </a:solidFill>
                <a:latin typeface="Calibri"/>
              </a:rPr>
              <a:pPr/>
              <a:t>7</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4AD136-554B-4343-8A76-22A08D1D950F}" type="slidenum">
              <a:rPr lang="en-US" sz="1200">
                <a:solidFill>
                  <a:prstClr val="black"/>
                </a:solidFill>
              </a:rPr>
              <a:pPr eaLnBrk="1" hangingPunct="1"/>
              <a:t>8</a:t>
            </a:fld>
            <a:endParaRPr lang="en-US" sz="1200">
              <a:solidFill>
                <a:prstClr val="black"/>
              </a:solidFill>
            </a:endParaRPr>
          </a:p>
        </p:txBody>
      </p:sp>
      <p:sp>
        <p:nvSpPr>
          <p:cNvPr id="129026" name="Rectangle 2"/>
          <p:cNvSpPr>
            <a:spLocks noGrp="1" noRot="1" noChangeAspect="1" noChangeArrowheads="1"/>
          </p:cNvSpPr>
          <p:nvPr>
            <p:ph type="sldImg"/>
          </p:nvPr>
        </p:nvSpPr>
        <p:spPr>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8E6188-1D0C-1543-A2EB-9D4E2213F215}" type="slidenum">
              <a:rPr lang="en-US" sz="1200">
                <a:solidFill>
                  <a:prstClr val="black"/>
                </a:solidFill>
              </a:rPr>
              <a:pPr eaLnBrk="1" hangingPunct="1"/>
              <a:t>11</a:t>
            </a:fld>
            <a:endParaRPr lang="en-US" sz="1200">
              <a:solidFill>
                <a:prstClr val="black"/>
              </a:solidFill>
            </a:endParaRPr>
          </a:p>
        </p:txBody>
      </p:sp>
      <p:sp>
        <p:nvSpPr>
          <p:cNvPr id="43010" name="Rectangle 2"/>
          <p:cNvSpPr>
            <a:spLocks noGrp="1" noRot="1" noChangeAspect="1" noChangeArrowheads="1" noTextEdit="1"/>
          </p:cNvSpPr>
          <p:nvPr>
            <p:ph type="sldImg"/>
          </p:nvPr>
        </p:nvSpPr>
        <p:spPr>
          <a:xfrm>
            <a:off x="1146175" y="685800"/>
            <a:ext cx="4567238" cy="3427413"/>
          </a:xfrm>
          <a:solidFill>
            <a:srgbClr val="FFFFFF"/>
          </a:solidFill>
          <a:ln/>
        </p:spPr>
      </p:sp>
      <p:sp>
        <p:nvSpPr>
          <p:cNvPr id="43011" name="Rectangle 3"/>
          <p:cNvSpPr>
            <a:spLocks noGrp="1" noChangeArrowheads="1"/>
          </p:cNvSpPr>
          <p:nvPr>
            <p:ph type="body" idx="1"/>
          </p:nvPr>
        </p:nvSpPr>
        <p:spPr>
          <a:xfrm>
            <a:off x="687975" y="4342464"/>
            <a:ext cx="5482052" cy="4116049"/>
          </a:xfrm>
          <a:solidFill>
            <a:srgbClr val="FFFFFF"/>
          </a:solidFill>
          <a:ln>
            <a:solidFill>
              <a:srgbClr val="000000"/>
            </a:solidFill>
          </a:ln>
        </p:spPr>
        <p:txBody>
          <a:bodyPr/>
          <a:lstStyle/>
          <a:p>
            <a:pPr eaLnBrk="1" hangingPunct="1"/>
            <a:r>
              <a:rPr lang="en-US" altLang="zh-CN">
                <a:latin typeface="Times" charset="0"/>
                <a:ea typeface="宋体" charset="0"/>
                <a:cs typeface="宋体" charset="0"/>
              </a:rPr>
              <a:t>Many people are therefore considering how we can reduce these CO2 emissions.</a:t>
            </a:r>
          </a:p>
          <a:p>
            <a:pPr eaLnBrk="1" hangingPunct="1"/>
            <a:endParaRPr lang="en-GB" altLang="zh-CN">
              <a:latin typeface="Times" charset="0"/>
              <a:ea typeface="宋体" charset="0"/>
              <a:cs typeface="宋体" charset="0"/>
            </a:endParaRPr>
          </a:p>
          <a:p>
            <a:pPr eaLnBrk="1" hangingPunct="1"/>
            <a:r>
              <a:rPr lang="en-GB" altLang="zh-CN">
                <a:latin typeface="Times" charset="0"/>
                <a:ea typeface="宋体" charset="0"/>
                <a:cs typeface="宋体" charset="0"/>
              </a:rPr>
              <a:t>But this is not just about protecting the environment, but also about improving health.</a:t>
            </a:r>
          </a:p>
          <a:p>
            <a:pPr eaLnBrk="1" hangingPunct="1"/>
            <a:endParaRPr lang="en-US" altLang="zh-CN">
              <a:latin typeface="Times" charset="0"/>
              <a:ea typeface="宋体" charset="0"/>
              <a:cs typeface="宋体" charset="0"/>
            </a:endParaRPr>
          </a:p>
          <a:p>
            <a:pPr eaLnBrk="1" hangingPunct="1"/>
            <a:r>
              <a:rPr lang="en-GB" altLang="zh-CN">
                <a:latin typeface="Times" charset="0"/>
                <a:ea typeface="宋体" charset="0"/>
                <a:cs typeface="宋体" charset="0"/>
              </a:rPr>
              <a:t>The main barrier to reducing greenhouse gas emissions is that it is argued to be expensive. </a:t>
            </a:r>
            <a:r>
              <a:rPr lang="en-US" altLang="zh-CN">
                <a:latin typeface="Times" charset="0"/>
                <a:ea typeface="宋体" charset="0"/>
                <a:cs typeface="宋体" charset="0"/>
              </a:rPr>
              <a:t>This is particularly important for rapidly developing economies such as China and India, who have said that they will put improving the conditions of their own populations before climate protection. </a:t>
            </a:r>
          </a:p>
          <a:p>
            <a:pPr eaLnBrk="1" hangingPunct="1"/>
            <a:endParaRPr lang="en-GB">
              <a:latin typeface="Times" charset="0"/>
              <a:ea typeface="宋体" charset="0"/>
              <a:cs typeface="宋体" charset="0"/>
            </a:endParaRPr>
          </a:p>
          <a:p>
            <a:pPr eaLnBrk="1" hangingPunct="1"/>
            <a:r>
              <a:rPr lang="en-GB" altLang="zh-CN">
                <a:latin typeface="Times" charset="0"/>
                <a:ea typeface="宋体" charset="0"/>
                <a:cs typeface="宋体" charset="0"/>
              </a:rPr>
              <a:t> But we can show that action on climate change provides "co-benefits" to health.</a:t>
            </a:r>
          </a:p>
          <a:p>
            <a:pPr eaLnBrk="1" hangingPunct="1"/>
            <a:endParaRPr lang="en-GB" altLang="zh-CN">
              <a:latin typeface="Times" charset="0"/>
              <a:ea typeface="宋体" charset="0"/>
              <a:cs typeface="宋体" charset="0"/>
            </a:endParaRPr>
          </a:p>
          <a:p>
            <a:pPr eaLnBrk="1" hangingPunct="1"/>
            <a:r>
              <a:rPr lang="en-GB" altLang="zh-CN">
                <a:latin typeface="Times" charset="0"/>
                <a:ea typeface="宋体" charset="0"/>
                <a:cs typeface="宋体" charset="0"/>
              </a:rPr>
              <a:t>The IPCC </a:t>
            </a:r>
            <a:r>
              <a:rPr lang="en-US" altLang="zh-CN">
                <a:latin typeface="Times" charset="0"/>
                <a:ea typeface="宋体" charset="0"/>
                <a:cs typeface="宋体" charset="0"/>
              </a:rPr>
              <a:t>concludes that the costs of climate change mitigation would largely be compensated by health gains from reduced air pollution alone. </a:t>
            </a:r>
          </a:p>
          <a:p>
            <a:pPr eaLnBrk="1" hangingPunct="1"/>
            <a:endParaRPr lang="en-GB" altLang="zh-CN">
              <a:latin typeface="Times" charset="0"/>
              <a:ea typeface="宋体" charset="0"/>
              <a:cs typeface="宋体" charset="0"/>
            </a:endParaRPr>
          </a:p>
          <a:p>
            <a:pPr eaLnBrk="1" hangingPunct="1"/>
            <a:r>
              <a:rPr lang="en-US" altLang="zh-CN">
                <a:latin typeface="Times" charset="0"/>
                <a:ea typeface="宋体" charset="0"/>
                <a:cs typeface="宋体" charset="0"/>
              </a:rPr>
              <a:t>And the benefits could be wider. Consider the fastest growing sector, transport.  Urban planning that provides safe opportunities to walk and cycle and use mass transit, and cleaner fuels, could also help address some of our other largest public health burdens.</a:t>
            </a:r>
          </a:p>
          <a:p>
            <a:pPr eaLnBrk="1" hangingPunct="1"/>
            <a:endParaRPr lang="en-GB" altLang="zh-CN">
              <a:latin typeface="Times" charset="0"/>
              <a:ea typeface="宋体" charset="0"/>
              <a:cs typeface="宋体"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AAFCAC-B58B-A442-BE79-55C6053B120A}" type="datetimeFigureOut">
              <a:rPr lang="en-US" smtClean="0"/>
              <a:t>13/12/15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A4C0E-124E-9040-850E-5652891025B3}" type="slidenum">
              <a:rPr lang="en-US" smtClean="0"/>
              <a:t>‹#›</a:t>
            </a:fld>
            <a:endParaRPr lang="en-US"/>
          </a:p>
        </p:txBody>
      </p:sp>
    </p:spTree>
    <p:extLst>
      <p:ext uri="{BB962C8B-B14F-4D97-AF65-F5344CB8AC3E}">
        <p14:creationId xmlns:p14="http://schemas.microsoft.com/office/powerpoint/2010/main" val="106425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AFCAC-B58B-A442-BE79-55C6053B120A}" type="datetimeFigureOut">
              <a:rPr lang="en-US" smtClean="0"/>
              <a:t>13/12/15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A4C0E-124E-9040-850E-5652891025B3}" type="slidenum">
              <a:rPr lang="en-US" smtClean="0"/>
              <a:t>‹#›</a:t>
            </a:fld>
            <a:endParaRPr lang="en-US"/>
          </a:p>
        </p:txBody>
      </p:sp>
    </p:spTree>
    <p:extLst>
      <p:ext uri="{BB962C8B-B14F-4D97-AF65-F5344CB8AC3E}">
        <p14:creationId xmlns:p14="http://schemas.microsoft.com/office/powerpoint/2010/main" val="33838862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3BA0F-4371-6B4F-9FFB-60EB248B489C}"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CDAF8FE-AE54-5645-952C-00750C54B4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07617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3BA0F-4371-6B4F-9FFB-60EB248B489C}"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CDAF8FE-AE54-5645-952C-00750C54B4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16233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3BA0F-4371-6B4F-9FFB-60EB248B489C}"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DAF8FE-AE54-5645-952C-00750C54B4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90242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3BA0F-4371-6B4F-9FFB-60EB248B489C}"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DAF8FE-AE54-5645-952C-00750C54B4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AFCAC-B58B-A442-BE79-55C6053B120A}" type="datetimeFigureOut">
              <a:rPr lang="en-US" smtClean="0"/>
              <a:t>13/12/15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A4C0E-124E-9040-850E-5652891025B3}" type="slidenum">
              <a:rPr lang="en-US" smtClean="0"/>
              <a:t>‹#›</a:t>
            </a:fld>
            <a:endParaRPr lang="en-US"/>
          </a:p>
        </p:txBody>
      </p:sp>
    </p:spTree>
    <p:extLst>
      <p:ext uri="{BB962C8B-B14F-4D97-AF65-F5344CB8AC3E}">
        <p14:creationId xmlns:p14="http://schemas.microsoft.com/office/powerpoint/2010/main" val="535672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BB79D6-2BF6-9C42-82C9-D0A1B2454F97}"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3925053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198D74-E17B-5845-9CD4-6F340140585E}"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1616553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54EEAE-7221-C541-84CB-39B9405B5293}"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2992953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0424BC-5CFF-C147-9A5E-92C5E538BE34}"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2552158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5D04705-8D01-7D41-9CFD-A5694EF5C8C2}"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348887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3E61E7-CD65-7340-9A03-71A7A5A8C608}"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1893444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2ABB82-0997-944A-8D1B-AB7BA7DCD5B7}"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1041771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A7553-161D-9647-B239-3B8ACB08D9C3}"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23429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AFCAC-B58B-A442-BE79-55C6053B120A}" type="datetimeFigureOut">
              <a:rPr lang="en-US" smtClean="0"/>
              <a:t>13/12/15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A4C0E-124E-9040-850E-5652891025B3}" type="slidenum">
              <a:rPr lang="en-US" smtClean="0"/>
              <a:t>‹#›</a:t>
            </a:fld>
            <a:endParaRPr lang="en-US"/>
          </a:p>
        </p:txBody>
      </p:sp>
    </p:spTree>
    <p:extLst>
      <p:ext uri="{BB962C8B-B14F-4D97-AF65-F5344CB8AC3E}">
        <p14:creationId xmlns:p14="http://schemas.microsoft.com/office/powerpoint/2010/main" val="2142029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5E86DF-A1F9-504C-A646-C4AB88C4DBD6}"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4061941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1E7464-E847-0945-BCBC-A40A1FC06FB4}"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3232536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9606E0-A85A-6A43-973F-0415E52FFA98}"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4029925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17DBC1-AE16-AB46-9B8F-1CA1409AFE6A}"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821737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C6655F4-7224-2444-A80C-5C2163F26802}"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4008551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D42A3F-1D01-8A49-B611-6A1AE4C19FE9}"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3705730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286439-C747-7E43-841A-7DC4371D2651}" type="slidenum">
              <a:rPr lang="en-US">
                <a:solidFill>
                  <a:srgbClr val="FFFFFF"/>
                </a:solidFill>
                <a:latin typeface="Times"/>
              </a:rPr>
              <a:pPr>
                <a:defRPr/>
              </a:pPr>
              <a:t>‹#›</a:t>
            </a:fld>
            <a:endParaRPr lang="en-US">
              <a:solidFill>
                <a:srgbClr val="FFFFFF"/>
              </a:solidFill>
              <a:latin typeface="Times"/>
            </a:endParaRPr>
          </a:p>
        </p:txBody>
      </p:sp>
    </p:spTree>
    <p:extLst>
      <p:ext uri="{BB962C8B-B14F-4D97-AF65-F5344CB8AC3E}">
        <p14:creationId xmlns:p14="http://schemas.microsoft.com/office/powerpoint/2010/main" val="1087306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19C1AB-BDBC-504A-9B61-7445DFE2473D}" type="slidenum">
              <a:rPr lang="en-US">
                <a:solidFill>
                  <a:srgbClr val="FFFFFF"/>
                </a:solidFill>
                <a:latin typeface="Times"/>
              </a:rPr>
              <a:pPr>
                <a:defRPr/>
              </a:pPr>
              <a:t>‹#›</a:t>
            </a:fld>
            <a:endParaRPr lang="en-US">
              <a:solidFill>
                <a:srgbClr val="FFFFFF"/>
              </a:solidFill>
              <a:latin typeface="Times"/>
            </a:endParaRPr>
          </a:p>
        </p:txBody>
      </p:sp>
    </p:spTree>
    <p:extLst>
      <p:ext uri="{BB962C8B-B14F-4D97-AF65-F5344CB8AC3E}">
        <p14:creationId xmlns:p14="http://schemas.microsoft.com/office/powerpoint/2010/main" val="551082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61DE5E-B6C2-2640-A3CB-993FA3164ACD}" type="slidenum">
              <a:rPr lang="en-US">
                <a:solidFill>
                  <a:srgbClr val="FFFFFF"/>
                </a:solidFill>
                <a:latin typeface="Times"/>
              </a:rPr>
              <a:pPr>
                <a:defRPr/>
              </a:pPr>
              <a:t>‹#›</a:t>
            </a:fld>
            <a:endParaRPr lang="en-US">
              <a:solidFill>
                <a:srgbClr val="FFFFFF"/>
              </a:solidFill>
              <a:latin typeface="Times"/>
            </a:endParaRPr>
          </a:p>
        </p:txBody>
      </p:sp>
    </p:spTree>
    <p:extLst>
      <p:ext uri="{BB962C8B-B14F-4D97-AF65-F5344CB8AC3E}">
        <p14:creationId xmlns:p14="http://schemas.microsoft.com/office/powerpoint/2010/main" val="125200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7F3AB1-5037-F84C-AFC2-00F005E0FC7B}" type="slidenum">
              <a:rPr lang="en-US">
                <a:solidFill>
                  <a:srgbClr val="FFFFFF"/>
                </a:solidFill>
                <a:latin typeface="Times"/>
              </a:rPr>
              <a:pPr>
                <a:defRPr/>
              </a:pPr>
              <a:t>‹#›</a:t>
            </a:fld>
            <a:endParaRPr lang="en-US">
              <a:solidFill>
                <a:srgbClr val="FFFFFF"/>
              </a:solidFill>
              <a:latin typeface="Times"/>
            </a:endParaRPr>
          </a:p>
        </p:txBody>
      </p:sp>
    </p:spTree>
    <p:extLst>
      <p:ext uri="{BB962C8B-B14F-4D97-AF65-F5344CB8AC3E}">
        <p14:creationId xmlns:p14="http://schemas.microsoft.com/office/powerpoint/2010/main" val="386219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AFCAC-B58B-A442-BE79-55C6053B120A}" type="datetimeFigureOut">
              <a:rPr lang="en-US" smtClean="0"/>
              <a:t>13/12/15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A4C0E-124E-9040-850E-5652891025B3}" type="slidenum">
              <a:rPr lang="en-US" smtClean="0"/>
              <a:t>‹#›</a:t>
            </a:fld>
            <a:endParaRPr lang="en-US"/>
          </a:p>
        </p:txBody>
      </p:sp>
    </p:spTree>
    <p:extLst>
      <p:ext uri="{BB962C8B-B14F-4D97-AF65-F5344CB8AC3E}">
        <p14:creationId xmlns:p14="http://schemas.microsoft.com/office/powerpoint/2010/main" val="1852446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FE99CE-57EF-7243-8829-8255E4D1D75F}" type="slidenum">
              <a:rPr lang="en-US">
                <a:solidFill>
                  <a:srgbClr val="FFFFFF"/>
                </a:solidFill>
                <a:latin typeface="Times"/>
              </a:rPr>
              <a:pPr>
                <a:defRPr/>
              </a:pPr>
              <a:t>‹#›</a:t>
            </a:fld>
            <a:endParaRPr lang="en-US">
              <a:solidFill>
                <a:srgbClr val="FFFFFF"/>
              </a:solidFill>
              <a:latin typeface="Times"/>
            </a:endParaRPr>
          </a:p>
        </p:txBody>
      </p:sp>
    </p:spTree>
    <p:extLst>
      <p:ext uri="{BB962C8B-B14F-4D97-AF65-F5344CB8AC3E}">
        <p14:creationId xmlns:p14="http://schemas.microsoft.com/office/powerpoint/2010/main" val="1188551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A5A0D2-5539-234B-B0BC-BD1059D1F881}" type="slidenum">
              <a:rPr lang="en-US">
                <a:solidFill>
                  <a:srgbClr val="FFFFFF"/>
                </a:solidFill>
                <a:latin typeface="Times"/>
              </a:rPr>
              <a:pPr>
                <a:defRPr/>
              </a:pPr>
              <a:t>‹#›</a:t>
            </a:fld>
            <a:endParaRPr lang="en-US">
              <a:solidFill>
                <a:srgbClr val="FFFFFF"/>
              </a:solidFill>
              <a:latin typeface="Times"/>
            </a:endParaRPr>
          </a:p>
        </p:txBody>
      </p:sp>
    </p:spTree>
    <p:extLst>
      <p:ext uri="{BB962C8B-B14F-4D97-AF65-F5344CB8AC3E}">
        <p14:creationId xmlns:p14="http://schemas.microsoft.com/office/powerpoint/2010/main" val="4269045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5AE100-1FE1-C345-96D3-E5670D17AAA9}" type="slidenum">
              <a:rPr lang="en-US">
                <a:solidFill>
                  <a:srgbClr val="FFFFFF"/>
                </a:solidFill>
                <a:latin typeface="Times"/>
              </a:rPr>
              <a:pPr>
                <a:defRPr/>
              </a:pPr>
              <a:t>‹#›</a:t>
            </a:fld>
            <a:endParaRPr lang="en-US">
              <a:solidFill>
                <a:srgbClr val="FFFFFF"/>
              </a:solidFill>
              <a:latin typeface="Times"/>
            </a:endParaRPr>
          </a:p>
        </p:txBody>
      </p:sp>
    </p:spTree>
    <p:extLst>
      <p:ext uri="{BB962C8B-B14F-4D97-AF65-F5344CB8AC3E}">
        <p14:creationId xmlns:p14="http://schemas.microsoft.com/office/powerpoint/2010/main" val="1107151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779772-FEF6-564F-B278-C8C359A53668}" type="slidenum">
              <a:rPr lang="en-US">
                <a:solidFill>
                  <a:srgbClr val="FFFFFF"/>
                </a:solidFill>
                <a:latin typeface="Times"/>
              </a:rPr>
              <a:pPr>
                <a:defRPr/>
              </a:pPr>
              <a:t>‹#›</a:t>
            </a:fld>
            <a:endParaRPr lang="en-US">
              <a:solidFill>
                <a:srgbClr val="FFFFFF"/>
              </a:solidFill>
              <a:latin typeface="Times"/>
            </a:endParaRPr>
          </a:p>
        </p:txBody>
      </p:sp>
    </p:spTree>
    <p:extLst>
      <p:ext uri="{BB962C8B-B14F-4D97-AF65-F5344CB8AC3E}">
        <p14:creationId xmlns:p14="http://schemas.microsoft.com/office/powerpoint/2010/main" val="2881366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7C23D8-5E18-AD41-BAEA-C63EA369DFD9}" type="slidenum">
              <a:rPr lang="en-US">
                <a:solidFill>
                  <a:srgbClr val="FFFFFF"/>
                </a:solidFill>
                <a:latin typeface="Times"/>
              </a:rPr>
              <a:pPr>
                <a:defRPr/>
              </a:pPr>
              <a:t>‹#›</a:t>
            </a:fld>
            <a:endParaRPr lang="en-US">
              <a:solidFill>
                <a:srgbClr val="FFFFFF"/>
              </a:solidFill>
              <a:latin typeface="Times"/>
            </a:endParaRPr>
          </a:p>
        </p:txBody>
      </p:sp>
    </p:spTree>
    <p:extLst>
      <p:ext uri="{BB962C8B-B14F-4D97-AF65-F5344CB8AC3E}">
        <p14:creationId xmlns:p14="http://schemas.microsoft.com/office/powerpoint/2010/main" val="2457416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F47DD5-3F74-9B41-A946-6D2EB64CB903}" type="slidenum">
              <a:rPr lang="en-US">
                <a:solidFill>
                  <a:srgbClr val="FFFFFF"/>
                </a:solidFill>
                <a:latin typeface="Times"/>
              </a:rPr>
              <a:pPr>
                <a:defRPr/>
              </a:pPr>
              <a:t>‹#›</a:t>
            </a:fld>
            <a:endParaRPr lang="en-US">
              <a:solidFill>
                <a:srgbClr val="FFFFFF"/>
              </a:solidFill>
              <a:latin typeface="Times"/>
            </a:endParaRPr>
          </a:p>
        </p:txBody>
      </p:sp>
    </p:spTree>
    <p:extLst>
      <p:ext uri="{BB962C8B-B14F-4D97-AF65-F5344CB8AC3E}">
        <p14:creationId xmlns:p14="http://schemas.microsoft.com/office/powerpoint/2010/main" val="973687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148DA2-F583-4940-B3FA-0D8B67086FA3}" type="slidenum">
              <a:rPr lang="en-US">
                <a:solidFill>
                  <a:srgbClr val="FFFFFF"/>
                </a:solidFill>
                <a:latin typeface="Times"/>
              </a:rPr>
              <a:pPr>
                <a:defRPr/>
              </a:pPr>
              <a:t>‹#›</a:t>
            </a:fld>
            <a:endParaRPr lang="en-US">
              <a:solidFill>
                <a:srgbClr val="FFFFFF"/>
              </a:solidFill>
              <a:latin typeface="Times"/>
            </a:endParaRPr>
          </a:p>
        </p:txBody>
      </p:sp>
    </p:spTree>
    <p:extLst>
      <p:ext uri="{BB962C8B-B14F-4D97-AF65-F5344CB8AC3E}">
        <p14:creationId xmlns:p14="http://schemas.microsoft.com/office/powerpoint/2010/main" val="3805522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1E7E26-2C8A-724E-AC1E-375E60D2BEE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51665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40203-1210-0B4A-B186-C453459B929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34454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6EE813-8A45-9C49-A81F-5DCE50B4354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3584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AAFCAC-B58B-A442-BE79-55C6053B120A}" type="datetimeFigureOut">
              <a:rPr lang="en-US" smtClean="0"/>
              <a:t>13/12/15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A4C0E-124E-9040-850E-5652891025B3}" type="slidenum">
              <a:rPr lang="en-US" smtClean="0"/>
              <a:t>‹#›</a:t>
            </a:fld>
            <a:endParaRPr lang="en-US"/>
          </a:p>
        </p:txBody>
      </p:sp>
    </p:spTree>
    <p:extLst>
      <p:ext uri="{BB962C8B-B14F-4D97-AF65-F5344CB8AC3E}">
        <p14:creationId xmlns:p14="http://schemas.microsoft.com/office/powerpoint/2010/main" val="3764427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1A36F7-A576-BA46-BFC9-4A063D1341E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97215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0C215F4-1972-1F40-9846-9CFFFACE856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9948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A38ABF-CEBB-AD46-82DF-8DE4DAB345B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15964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CEBAFA-9AC5-2549-A044-83079DE677D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98703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C7532B-3AC5-B64C-80B9-DA0742BCEBE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45380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A6A4D8-CAE0-394E-B549-E8A25A3C146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21778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48ED16-1B8A-5041-B390-32F0899B135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68097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9DD858-3CDB-BB4D-A4C2-6EFD0B01D6E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54904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A0763E-508C-EA47-8B00-9FB62EF4FDE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68347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36C5206-0A1B-D448-AB3F-3CFE9CF9F6F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229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AAFCAC-B58B-A442-BE79-55C6053B120A}" type="datetimeFigureOut">
              <a:rPr lang="en-US" smtClean="0"/>
              <a:t>13/12/15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A4C0E-124E-9040-850E-5652891025B3}" type="slidenum">
              <a:rPr lang="en-US" smtClean="0"/>
              <a:t>‹#›</a:t>
            </a:fld>
            <a:endParaRPr lang="en-US"/>
          </a:p>
        </p:txBody>
      </p:sp>
    </p:spTree>
    <p:extLst>
      <p:ext uri="{BB962C8B-B14F-4D97-AF65-F5344CB8AC3E}">
        <p14:creationId xmlns:p14="http://schemas.microsoft.com/office/powerpoint/2010/main" val="3723589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FA052-3AD5-4F46-AA0C-FE565D9E79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4450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C769F-D547-7749-B4BE-79605304CB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73077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AB94E-01A9-BC46-9DBB-A3F841DD7B9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52061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87B3CD-5955-414F-841F-08CE88608C9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4073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DB8022-ABA7-A546-943A-BB52B4DCF47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221051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4B080A-7908-0A43-9B58-F0B70A048AF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02916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DFBAA7-6393-B645-A730-5041FFAF4C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19843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9B6043B-6827-A941-BADA-A11B0C8BD9F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0375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01B889-30EB-AA4F-8E4B-70B6F2D764E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5270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F2CB8C-3C83-9F48-9C2B-CD9AA30E751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5871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AAFCAC-B58B-A442-BE79-55C6053B120A}" type="datetimeFigureOut">
              <a:rPr lang="en-US" smtClean="0"/>
              <a:t>13/12/15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A4C0E-124E-9040-850E-5652891025B3}" type="slidenum">
              <a:rPr lang="en-US" smtClean="0"/>
              <a:t>‹#›</a:t>
            </a:fld>
            <a:endParaRPr lang="en-US"/>
          </a:p>
        </p:txBody>
      </p:sp>
    </p:spTree>
    <p:extLst>
      <p:ext uri="{BB962C8B-B14F-4D97-AF65-F5344CB8AC3E}">
        <p14:creationId xmlns:p14="http://schemas.microsoft.com/office/powerpoint/2010/main" val="2337400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85B94C-6EA3-0045-B784-FAFB5BC9612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498856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0BCBE8-47FF-3E4A-9D89-33686AE103B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961956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AF4CD9-E85F-294D-8B39-4EB1A68A265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24832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9833E67-7531-2F47-8A3D-F118784D9B9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904310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B8E56F-D928-7743-B8F3-78097A8EFBB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54285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F38806D-EA5C-B443-8738-69EAF25554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5972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735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82986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010241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058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AFCAC-B58B-A442-BE79-55C6053B120A}" type="datetimeFigureOut">
              <a:rPr lang="en-US" smtClean="0"/>
              <a:t>13/12/15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A4C0E-124E-9040-850E-5652891025B3}" type="slidenum">
              <a:rPr lang="en-US" smtClean="0"/>
              <a:t>‹#›</a:t>
            </a:fld>
            <a:endParaRPr lang="en-US"/>
          </a:p>
        </p:txBody>
      </p:sp>
    </p:spTree>
    <p:extLst>
      <p:ext uri="{BB962C8B-B14F-4D97-AF65-F5344CB8AC3E}">
        <p14:creationId xmlns:p14="http://schemas.microsoft.com/office/powerpoint/2010/main" val="40804418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67055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47547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0586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9029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30690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347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90030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381125"/>
            <a:ext cx="4068762"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64075" y="1381125"/>
            <a:ext cx="4070350" cy="4611688"/>
          </a:xfrm>
        </p:spPr>
        <p:txBody>
          <a:bodyPr/>
          <a:lstStyle/>
          <a:p>
            <a:pPr lvl="0"/>
            <a:endParaRPr lang="en-US" noProof="0" smtClean="0"/>
          </a:p>
        </p:txBody>
      </p:sp>
    </p:spTree>
    <p:extLst>
      <p:ext uri="{BB962C8B-B14F-4D97-AF65-F5344CB8AC3E}">
        <p14:creationId xmlns:p14="http://schemas.microsoft.com/office/powerpoint/2010/main" val="9514287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30AB2-39BD-F645-8A43-4FF21C843F12}"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7C19B13-4310-5345-85D9-D94DA079F5B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93782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30AB2-39BD-F645-8A43-4FF21C843F12}"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7C19B13-4310-5345-85D9-D94DA079F5B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419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AFCAC-B58B-A442-BE79-55C6053B120A}" type="datetimeFigureOut">
              <a:rPr lang="en-US" smtClean="0"/>
              <a:t>13/12/15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A4C0E-124E-9040-850E-5652891025B3}" type="slidenum">
              <a:rPr lang="en-US" smtClean="0"/>
              <a:t>‹#›</a:t>
            </a:fld>
            <a:endParaRPr lang="en-US"/>
          </a:p>
        </p:txBody>
      </p:sp>
    </p:spTree>
    <p:extLst>
      <p:ext uri="{BB962C8B-B14F-4D97-AF65-F5344CB8AC3E}">
        <p14:creationId xmlns:p14="http://schemas.microsoft.com/office/powerpoint/2010/main" val="29635823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latin typeface="Calibri"/>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latin typeface="Calibri"/>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C9987-7BE0-194F-A8C9-E3A0356289A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079361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4F7A16-B286-BD44-9C9B-9D8F801FB8A6}" type="slidenum">
              <a:rPr lang="en-US">
                <a:solidFill>
                  <a:srgbClr val="FFFFFF"/>
                </a:solidFill>
                <a:latin typeface="Times"/>
                <a:ea typeface="ＭＳ Ｐゴシック"/>
              </a:rPr>
              <a:pPr>
                <a:defRPr/>
              </a:pPr>
              <a:t>‹#›</a:t>
            </a:fld>
            <a:endParaRPr lang="en-US">
              <a:solidFill>
                <a:srgbClr val="FFFFFF"/>
              </a:solidFill>
              <a:latin typeface="Times"/>
              <a:ea typeface="ＭＳ Ｐゴシック"/>
            </a:endParaRPr>
          </a:p>
        </p:txBody>
      </p:sp>
    </p:spTree>
    <p:extLst>
      <p:ext uri="{BB962C8B-B14F-4D97-AF65-F5344CB8AC3E}">
        <p14:creationId xmlns:p14="http://schemas.microsoft.com/office/powerpoint/2010/main" val="16028403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261493-0917-924B-8F77-220E277E2377}" type="slidenum">
              <a:rPr lang="en-US">
                <a:solidFill>
                  <a:srgbClr val="FFFFFF"/>
                </a:solidFill>
                <a:latin typeface="Times"/>
                <a:ea typeface="ＭＳ Ｐゴシック"/>
              </a:rPr>
              <a:pPr>
                <a:defRPr/>
              </a:pPr>
              <a:t>‹#›</a:t>
            </a:fld>
            <a:endParaRPr lang="en-US">
              <a:solidFill>
                <a:srgbClr val="FFFFFF"/>
              </a:solidFill>
              <a:latin typeface="Times"/>
              <a:ea typeface="ＭＳ Ｐゴシック"/>
            </a:endParaRPr>
          </a:p>
        </p:txBody>
      </p:sp>
    </p:spTree>
    <p:extLst>
      <p:ext uri="{BB962C8B-B14F-4D97-AF65-F5344CB8AC3E}">
        <p14:creationId xmlns:p14="http://schemas.microsoft.com/office/powerpoint/2010/main" val="37472637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31126D-F84D-D140-B976-1016BD0A6E13}" type="slidenum">
              <a:rPr lang="en-US">
                <a:solidFill>
                  <a:srgbClr val="FFFFFF"/>
                </a:solidFill>
                <a:latin typeface="Times"/>
                <a:ea typeface="ＭＳ Ｐゴシック"/>
              </a:rPr>
              <a:pPr>
                <a:defRPr/>
              </a:pPr>
              <a:t>‹#›</a:t>
            </a:fld>
            <a:endParaRPr lang="en-US">
              <a:solidFill>
                <a:srgbClr val="FFFFFF"/>
              </a:solidFill>
              <a:latin typeface="Times"/>
              <a:ea typeface="ＭＳ Ｐゴシック"/>
            </a:endParaRPr>
          </a:p>
        </p:txBody>
      </p:sp>
    </p:spTree>
    <p:extLst>
      <p:ext uri="{BB962C8B-B14F-4D97-AF65-F5344CB8AC3E}">
        <p14:creationId xmlns:p14="http://schemas.microsoft.com/office/powerpoint/2010/main" val="6789057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C64A9C-E8ED-F443-9966-D17E2048F980}" type="slidenum">
              <a:rPr lang="en-US">
                <a:solidFill>
                  <a:srgbClr val="FFFFFF"/>
                </a:solidFill>
                <a:latin typeface="Times"/>
                <a:ea typeface="ＭＳ Ｐゴシック"/>
              </a:rPr>
              <a:pPr>
                <a:defRPr/>
              </a:pPr>
              <a:t>‹#›</a:t>
            </a:fld>
            <a:endParaRPr lang="en-US">
              <a:solidFill>
                <a:srgbClr val="FFFFFF"/>
              </a:solidFill>
              <a:latin typeface="Times"/>
              <a:ea typeface="ＭＳ Ｐゴシック"/>
            </a:endParaRPr>
          </a:p>
        </p:txBody>
      </p:sp>
    </p:spTree>
    <p:extLst>
      <p:ext uri="{BB962C8B-B14F-4D97-AF65-F5344CB8AC3E}">
        <p14:creationId xmlns:p14="http://schemas.microsoft.com/office/powerpoint/2010/main" val="28722182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pPr>
              <a:defRPr/>
            </a:pPr>
            <a:fld id="{86FACA07-CB62-F642-84D8-EB5305CA5CE0}" type="slidenum">
              <a:rPr lang="en-US">
                <a:solidFill>
                  <a:srgbClr val="FFFFFF"/>
                </a:solidFill>
                <a:latin typeface="Times"/>
                <a:ea typeface="ＭＳ Ｐゴシック"/>
              </a:rPr>
              <a:pPr>
                <a:defRPr/>
              </a:pPr>
              <a:t>‹#›</a:t>
            </a:fld>
            <a:endParaRPr lang="en-US">
              <a:solidFill>
                <a:srgbClr val="FFFFFF"/>
              </a:solidFill>
              <a:latin typeface="Times"/>
              <a:ea typeface="ＭＳ Ｐゴシック"/>
            </a:endParaRPr>
          </a:p>
        </p:txBody>
      </p:sp>
    </p:spTree>
    <p:extLst>
      <p:ext uri="{BB962C8B-B14F-4D97-AF65-F5344CB8AC3E}">
        <p14:creationId xmlns:p14="http://schemas.microsoft.com/office/powerpoint/2010/main" val="22992998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pPr>
              <a:defRPr/>
            </a:pPr>
            <a:fld id="{26F43FE3-F807-864F-A242-02EA1ADF5F5E}" type="slidenum">
              <a:rPr lang="en-US">
                <a:solidFill>
                  <a:srgbClr val="FFFFFF"/>
                </a:solidFill>
                <a:latin typeface="Times"/>
                <a:ea typeface="ＭＳ Ｐゴシック"/>
              </a:rPr>
              <a:pPr>
                <a:defRPr/>
              </a:pPr>
              <a:t>‹#›</a:t>
            </a:fld>
            <a:endParaRPr lang="en-US">
              <a:solidFill>
                <a:srgbClr val="FFFFFF"/>
              </a:solidFill>
              <a:latin typeface="Times"/>
              <a:ea typeface="ＭＳ Ｐゴシック"/>
            </a:endParaRPr>
          </a:p>
        </p:txBody>
      </p:sp>
    </p:spTree>
    <p:extLst>
      <p:ext uri="{BB962C8B-B14F-4D97-AF65-F5344CB8AC3E}">
        <p14:creationId xmlns:p14="http://schemas.microsoft.com/office/powerpoint/2010/main" val="5619008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944058-154C-2741-BB14-23A3A442848C}" type="slidenum">
              <a:rPr lang="en-US">
                <a:solidFill>
                  <a:srgbClr val="FFFFFF"/>
                </a:solidFill>
                <a:latin typeface="Times"/>
                <a:ea typeface="ＭＳ Ｐゴシック"/>
              </a:rPr>
              <a:pPr>
                <a:defRPr/>
              </a:pPr>
              <a:t>‹#›</a:t>
            </a:fld>
            <a:endParaRPr lang="en-US">
              <a:solidFill>
                <a:srgbClr val="FFFFFF"/>
              </a:solidFill>
              <a:latin typeface="Times"/>
              <a:ea typeface="ＭＳ Ｐゴシック"/>
            </a:endParaRPr>
          </a:p>
        </p:txBody>
      </p:sp>
    </p:spTree>
    <p:extLst>
      <p:ext uri="{BB962C8B-B14F-4D97-AF65-F5344CB8AC3E}">
        <p14:creationId xmlns:p14="http://schemas.microsoft.com/office/powerpoint/2010/main" val="36016132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C18359-245F-2C4B-8C70-6E08C01FEC48}" type="slidenum">
              <a:rPr lang="en-US">
                <a:solidFill>
                  <a:srgbClr val="FFFFFF"/>
                </a:solidFill>
                <a:latin typeface="Times"/>
                <a:ea typeface="ＭＳ Ｐゴシック"/>
              </a:rPr>
              <a:pPr>
                <a:defRPr/>
              </a:pPr>
              <a:t>‹#›</a:t>
            </a:fld>
            <a:endParaRPr lang="en-US">
              <a:solidFill>
                <a:srgbClr val="FFFFFF"/>
              </a:solidFill>
              <a:latin typeface="Times"/>
              <a:ea typeface="ＭＳ Ｐゴシック"/>
            </a:endParaRPr>
          </a:p>
        </p:txBody>
      </p:sp>
    </p:spTree>
    <p:extLst>
      <p:ext uri="{BB962C8B-B14F-4D97-AF65-F5344CB8AC3E}">
        <p14:creationId xmlns:p14="http://schemas.microsoft.com/office/powerpoint/2010/main" val="11132009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7DC72D-71E2-F343-A5D4-22FFCAEDED86}" type="slidenum">
              <a:rPr lang="en-US">
                <a:solidFill>
                  <a:srgbClr val="FFFFFF"/>
                </a:solidFill>
                <a:latin typeface="Times"/>
                <a:ea typeface="ＭＳ Ｐゴシック"/>
              </a:rPr>
              <a:pPr>
                <a:defRPr/>
              </a:pPr>
              <a:t>‹#›</a:t>
            </a:fld>
            <a:endParaRPr lang="en-US">
              <a:solidFill>
                <a:srgbClr val="FFFFFF"/>
              </a:solidFill>
              <a:latin typeface="Times"/>
              <a:ea typeface="ＭＳ Ｐゴシック"/>
            </a:endParaRPr>
          </a:p>
        </p:txBody>
      </p:sp>
    </p:spTree>
    <p:extLst>
      <p:ext uri="{BB962C8B-B14F-4D97-AF65-F5344CB8AC3E}">
        <p14:creationId xmlns:p14="http://schemas.microsoft.com/office/powerpoint/2010/main" val="299503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AFCAC-B58B-A442-BE79-55C6053B120A}" type="datetimeFigureOut">
              <a:rPr lang="en-US" smtClean="0"/>
              <a:t>13/12/15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A4C0E-124E-9040-850E-5652891025B3}" type="slidenum">
              <a:rPr lang="en-US" smtClean="0"/>
              <a:t>‹#›</a:t>
            </a:fld>
            <a:endParaRPr lang="en-US"/>
          </a:p>
        </p:txBody>
      </p:sp>
    </p:spTree>
    <p:extLst>
      <p:ext uri="{BB962C8B-B14F-4D97-AF65-F5344CB8AC3E}">
        <p14:creationId xmlns:p14="http://schemas.microsoft.com/office/powerpoint/2010/main" val="27793416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68710-E219-F745-AD64-A921F7086402}" type="slidenum">
              <a:rPr lang="en-US">
                <a:solidFill>
                  <a:srgbClr val="FFFFFF"/>
                </a:solidFill>
                <a:latin typeface="Times"/>
                <a:ea typeface="ＭＳ Ｐゴシック"/>
              </a:rPr>
              <a:pPr>
                <a:defRPr/>
              </a:pPr>
              <a:t>‹#›</a:t>
            </a:fld>
            <a:endParaRPr lang="en-US">
              <a:solidFill>
                <a:srgbClr val="FFFFFF"/>
              </a:solidFill>
              <a:latin typeface="Times"/>
              <a:ea typeface="ＭＳ Ｐゴシック"/>
            </a:endParaRPr>
          </a:p>
        </p:txBody>
      </p:sp>
    </p:spTree>
    <p:extLst>
      <p:ext uri="{BB962C8B-B14F-4D97-AF65-F5344CB8AC3E}">
        <p14:creationId xmlns:p14="http://schemas.microsoft.com/office/powerpoint/2010/main" val="23101354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4741E7-2FAE-7C45-AB30-F56F3F4F8D4E}" type="slidenum">
              <a:rPr lang="en-US">
                <a:solidFill>
                  <a:srgbClr val="FFFFFF"/>
                </a:solidFill>
                <a:latin typeface="Times"/>
                <a:ea typeface="ＭＳ Ｐゴシック"/>
              </a:rPr>
              <a:pPr>
                <a:defRPr/>
              </a:pPr>
              <a:t>‹#›</a:t>
            </a:fld>
            <a:endParaRPr lang="en-US">
              <a:solidFill>
                <a:srgbClr val="FFFFFF"/>
              </a:solidFill>
              <a:latin typeface="Times"/>
              <a:ea typeface="ＭＳ Ｐゴシック"/>
            </a:endParaRPr>
          </a:p>
        </p:txBody>
      </p:sp>
    </p:spTree>
    <p:extLst>
      <p:ext uri="{BB962C8B-B14F-4D97-AF65-F5344CB8AC3E}">
        <p14:creationId xmlns:p14="http://schemas.microsoft.com/office/powerpoint/2010/main" val="7030039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Title, Content, and Picture">
    <p:spTree>
      <p:nvGrpSpPr>
        <p:cNvPr id="1" name=""/>
        <p:cNvGrpSpPr/>
        <p:nvPr/>
      </p:nvGrpSpPr>
      <p:grpSpPr>
        <a:xfrm>
          <a:off x="0" y="0"/>
          <a:ext cx="0" cy="0"/>
          <a:chOff x="0" y="0"/>
          <a:chExt cx="0" cy="0"/>
        </a:xfrm>
      </p:grpSpPr>
      <p:sp>
        <p:nvSpPr>
          <p:cNvPr id="5" name="Rectangle 4"/>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a:solidFill>
                <a:srgbClr val="FFFFFF"/>
              </a:solidFill>
              <a:latin typeface="Times"/>
              <a:ea typeface="ＭＳ Ｐゴシック"/>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n-US" noProof="0" smtClean="0"/>
              <a:t>Drag picture to placeholder or click icon to add</a:t>
            </a:r>
            <a:endParaRPr noProof="0"/>
          </a:p>
        </p:txBody>
      </p:sp>
      <p:sp>
        <p:nvSpPr>
          <p:cNvPr id="6" name="Date Placeholder 3"/>
          <p:cNvSpPr>
            <a:spLocks noGrp="1"/>
          </p:cNvSpPr>
          <p:nvPr>
            <p:ph type="dt" sz="half" idx="14"/>
          </p:nvPr>
        </p:nvSpPr>
        <p:spPr>
          <a:xfrm>
            <a:off x="7212013" y="6356350"/>
            <a:ext cx="1752600" cy="365125"/>
          </a:xfrm>
        </p:spPr>
        <p:txBody>
          <a:bodyPr/>
          <a:lstStyle>
            <a:lvl1pPr>
              <a:defRPr/>
            </a:lvl1pPr>
          </a:lstStyle>
          <a:p>
            <a:pPr>
              <a:defRPr/>
            </a:pPr>
            <a:fld id="{968254CB-24CB-F945-AEE3-0075C7DB1C9A}" type="datetime1">
              <a:rPr lang="en-US">
                <a:solidFill>
                  <a:srgbClr val="FFFFFF"/>
                </a:solidFill>
                <a:latin typeface="Times"/>
                <a:ea typeface="ＭＳ Ｐゴシック"/>
              </a:rPr>
              <a:pPr>
                <a:defRPr/>
              </a:pPr>
              <a:t>13/12/15</a:t>
            </a:fld>
            <a:endParaRPr lang="en-US">
              <a:solidFill>
                <a:srgbClr val="FFFFFF"/>
              </a:solidFill>
              <a:latin typeface="Times"/>
              <a:ea typeface="ＭＳ Ｐゴシック"/>
            </a:endParaRPr>
          </a:p>
        </p:txBody>
      </p:sp>
      <p:sp>
        <p:nvSpPr>
          <p:cNvPr id="7" name="Footer Placeholder 4"/>
          <p:cNvSpPr>
            <a:spLocks noGrp="1"/>
          </p:cNvSpPr>
          <p:nvPr>
            <p:ph type="ftr" sz="quarter" idx="15"/>
          </p:nvPr>
        </p:nvSpPr>
        <p:spPr>
          <a:xfrm>
            <a:off x="2178050" y="6356350"/>
            <a:ext cx="4927600" cy="365125"/>
          </a:xfrm>
        </p:spPr>
        <p:txBody>
          <a:bodyPr/>
          <a:lstStyle>
            <a:lvl1pPr>
              <a:defRPr/>
            </a:lvl1pPr>
          </a:lstStyle>
          <a:p>
            <a:pPr>
              <a:defRPr/>
            </a:pPr>
            <a:endParaRPr lang="en-US">
              <a:solidFill>
                <a:srgbClr val="FFFFFF"/>
              </a:solidFill>
              <a:latin typeface="Times"/>
              <a:ea typeface="ＭＳ Ｐゴシック"/>
            </a:endParaRPr>
          </a:p>
        </p:txBody>
      </p:sp>
      <p:sp>
        <p:nvSpPr>
          <p:cNvPr id="8" name="Slide Number Placeholder 5"/>
          <p:cNvSpPr>
            <a:spLocks noGrp="1"/>
          </p:cNvSpPr>
          <p:nvPr>
            <p:ph type="sldNum" sz="quarter" idx="16"/>
          </p:nvPr>
        </p:nvSpPr>
        <p:spPr>
          <a:xfrm>
            <a:off x="331788" y="360363"/>
            <a:ext cx="506412" cy="365125"/>
          </a:xfrm>
        </p:spPr>
        <p:txBody>
          <a:bodyPr/>
          <a:lstStyle>
            <a:lvl1pPr>
              <a:defRPr/>
            </a:lvl1pPr>
          </a:lstStyle>
          <a:p>
            <a:pPr>
              <a:defRPr/>
            </a:pPr>
            <a:fld id="{68BE08E4-D384-274A-BBC5-375DD9F87B76}" type="slidenum">
              <a:rPr lang="en-US">
                <a:solidFill>
                  <a:srgbClr val="FFFFFF"/>
                </a:solidFill>
                <a:latin typeface="Times"/>
                <a:ea typeface="ＭＳ Ｐゴシック"/>
              </a:rPr>
              <a:pPr>
                <a:defRPr/>
              </a:pPr>
              <a:t>‹#›</a:t>
            </a:fld>
            <a:endParaRPr lang="en-US">
              <a:solidFill>
                <a:srgbClr val="FFFFFF"/>
              </a:solidFill>
              <a:latin typeface="Times"/>
              <a:ea typeface="ＭＳ Ｐゴシック"/>
            </a:endParaRPr>
          </a:p>
        </p:txBody>
      </p:sp>
    </p:spTree>
    <p:extLst>
      <p:ext uri="{BB962C8B-B14F-4D97-AF65-F5344CB8AC3E}">
        <p14:creationId xmlns:p14="http://schemas.microsoft.com/office/powerpoint/2010/main" val="33150990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83BA0F-4371-6B4F-9FFB-60EB248B489C}"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DAF8FE-AE54-5645-952C-00750C54B4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81097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3BA0F-4371-6B4F-9FFB-60EB248B489C}"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DAF8FE-AE54-5645-952C-00750C54B4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46654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83BA0F-4371-6B4F-9FFB-60EB248B489C}"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DAF8FE-AE54-5645-952C-00750C54B4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38022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83BA0F-4371-6B4F-9FFB-60EB248B489C}"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CDAF8FE-AE54-5645-952C-00750C54B4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45687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83BA0F-4371-6B4F-9FFB-60EB248B489C}"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CDAF8FE-AE54-5645-952C-00750C54B4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052991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83BA0F-4371-6B4F-9FFB-60EB248B489C}"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CDAF8FE-AE54-5645-952C-00750C54B4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28739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3BA0F-4371-6B4F-9FFB-60EB248B489C}"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CDAF8FE-AE54-5645-952C-00750C54B4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277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slideLayout" Target="../slideLayouts/slideLayout50.xml"/><Relationship Id="rId15"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slideLayout" Target="../slideLayouts/slideLayout64.xml"/><Relationship Id="rId15" Type="http://schemas.openxmlformats.org/officeDocument/2006/relationships/slideLayout" Target="../slideLayouts/slideLayout65.xml"/><Relationship Id="rId16" Type="http://schemas.openxmlformats.org/officeDocument/2006/relationships/theme" Target="../theme/theme5.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6.xml"/><Relationship Id="rId12" Type="http://schemas.openxmlformats.org/officeDocument/2006/relationships/slideLayout" Target="../slideLayouts/slideLayout77.xml"/><Relationship Id="rId13" Type="http://schemas.openxmlformats.org/officeDocument/2006/relationships/theme" Target="../theme/theme6.xml"/><Relationship Id="rId14" Type="http://schemas.openxmlformats.org/officeDocument/2006/relationships/image" Target="../media/image1.wmf"/><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9" Type="http://schemas.openxmlformats.org/officeDocument/2006/relationships/slideLayout" Target="../slideLayouts/slideLayout74.xml"/><Relationship Id="rId10"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0.xml"/><Relationship Id="rId4" Type="http://schemas.openxmlformats.org/officeDocument/2006/relationships/theme" Target="../theme/theme7.xml"/><Relationship Id="rId1" Type="http://schemas.openxmlformats.org/officeDocument/2006/relationships/slideLayout" Target="../slideLayouts/slideLayout78.xml"/><Relationship Id="rId2"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theme" Target="../theme/theme8.xml"/><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theme" Target="../theme/theme9.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AFCAC-B58B-A442-BE79-55C6053B120A}" type="datetimeFigureOut">
              <a:rPr lang="en-US" smtClean="0"/>
              <a:t>13/12/15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A4C0E-124E-9040-850E-5652891025B3}" type="slidenum">
              <a:rPr lang="en-US" smtClean="0"/>
              <a:t>‹#›</a:t>
            </a:fld>
            <a:endParaRPr lang="en-US"/>
          </a:p>
        </p:txBody>
      </p:sp>
    </p:spTree>
    <p:extLst>
      <p:ext uri="{BB962C8B-B14F-4D97-AF65-F5344CB8AC3E}">
        <p14:creationId xmlns:p14="http://schemas.microsoft.com/office/powerpoint/2010/main" val="187068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F2D56209-8858-384F-B910-F1039F909221}"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0490568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104D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defTabSz="914400" eaLnBrk="0" fontAlgn="base" hangingPunct="0">
              <a:spcBef>
                <a:spcPct val="0"/>
              </a:spcBef>
              <a:spcAft>
                <a:spcPct val="0"/>
              </a:spcAft>
              <a:defRPr/>
            </a:pPr>
            <a:endParaRPr lang="en-US">
              <a:solidFill>
                <a:srgbClr val="FFFFFF"/>
              </a:solidFill>
              <a:latin typeface="Times"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defTabSz="914400" eaLnBrk="0" fontAlgn="base" hangingPunct="0">
              <a:spcBef>
                <a:spcPct val="0"/>
              </a:spcBef>
              <a:spcAft>
                <a:spcPct val="0"/>
              </a:spcAft>
              <a:defRPr/>
            </a:pPr>
            <a:endParaRPr lang="en-US">
              <a:solidFill>
                <a:srgbClr val="FFFFFF"/>
              </a:solidFill>
              <a:latin typeface="Times"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07999370-65AF-A246-A4A9-F4F0C68A5DE3}" type="slidenum">
              <a:rPr lang="en-US">
                <a:solidFill>
                  <a:srgbClr val="FFFFFF"/>
                </a:solidFill>
                <a:latin typeface="Times"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FFFFFF"/>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2272920117"/>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pitchFamily="-65" charset="0"/>
        </a:defRPr>
      </a:lvl6pPr>
      <a:lvl7pPr marL="914400" algn="ctr" rtl="0" fontAlgn="base">
        <a:spcBef>
          <a:spcPct val="0"/>
        </a:spcBef>
        <a:spcAft>
          <a:spcPct val="0"/>
        </a:spcAft>
        <a:defRPr sz="4400">
          <a:solidFill>
            <a:schemeClr val="tx2"/>
          </a:solidFill>
          <a:latin typeface="Times" pitchFamily="-65" charset="0"/>
        </a:defRPr>
      </a:lvl7pPr>
      <a:lvl8pPr marL="1371600" algn="ctr" rtl="0" fontAlgn="base">
        <a:spcBef>
          <a:spcPct val="0"/>
        </a:spcBef>
        <a:spcAft>
          <a:spcPct val="0"/>
        </a:spcAft>
        <a:defRPr sz="4400">
          <a:solidFill>
            <a:schemeClr val="tx2"/>
          </a:solidFill>
          <a:latin typeface="Times" pitchFamily="-65" charset="0"/>
        </a:defRPr>
      </a:lvl8pPr>
      <a:lvl9pPr marL="1828800" algn="ctr" rtl="0" fontAlgn="base">
        <a:spcBef>
          <a:spcPct val="0"/>
        </a:spcBef>
        <a:spcAft>
          <a:spcPct val="0"/>
        </a:spcAft>
        <a:defRPr sz="4400">
          <a:solidFill>
            <a:schemeClr val="tx2"/>
          </a:solidFill>
          <a:latin typeface="Times"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41D73428-1220-364A-9DDD-26DEDE84EE66}"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defRPr/>
              </a:pPr>
              <a:t>‹#›</a:t>
            </a:fld>
            <a:endParaRPr lang="en-US"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08701047"/>
      </p:ext>
    </p:extLst>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2279E036-91D3-5945-A4BC-1B75434A5301}"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defRPr/>
              </a:pPr>
              <a:t>‹#›</a:t>
            </a:fld>
            <a:endParaRPr lang="en-US"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93776037"/>
      </p:ext>
    </p:extLst>
  </p:cSld>
  <p:clrMap bg1="dk2" tx1="lt1" bg2="dk1"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29783" dir="1514402" algn="ctr" rotWithShape="0">
                    <a:schemeClr val="bg2">
                      <a:alpha val="74998"/>
                    </a:schemeClr>
                  </a:outerShdw>
                </a:effectLst>
              </a14:hiddenEffects>
            </a:ext>
          </a:extLst>
        </p:spPr>
        <p:txBody>
          <a:bodyPr/>
          <a:lstStyle/>
          <a:p>
            <a:pPr defTabSz="914400" rtl="1" fontAlgn="base">
              <a:spcBef>
                <a:spcPct val="0"/>
              </a:spcBef>
              <a:spcAft>
                <a:spcPct val="0"/>
              </a:spcAft>
            </a:pPr>
            <a:endParaRPr lang="en-US" sz="2400" smtClean="0">
              <a:solidFill>
                <a:srgbClr val="000066"/>
              </a:solidFill>
              <a:latin typeface="Arial" charset="0"/>
              <a:ea typeface="ＭＳ Ｐゴシック" charset="0"/>
              <a:cs typeface="Arial" charset="0"/>
            </a:endParaRPr>
          </a:p>
        </p:txBody>
      </p:sp>
      <p:sp>
        <p:nvSpPr>
          <p:cNvPr id="1029"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rtl="1" fontAlgn="base">
              <a:spcBef>
                <a:spcPct val="0"/>
              </a:spcBef>
              <a:spcAft>
                <a:spcPct val="0"/>
              </a:spcAft>
            </a:pPr>
            <a:endParaRPr lang="en-US" sz="2400" smtClean="0">
              <a:solidFill>
                <a:srgbClr val="000066"/>
              </a:solidFill>
              <a:latin typeface="Arial" charset="0"/>
              <a:ea typeface="ＭＳ Ｐゴシック" charset="0"/>
              <a:cs typeface="Arial" charset="0"/>
            </a:endParaRPr>
          </a:p>
        </p:txBody>
      </p:sp>
      <p:sp>
        <p:nvSpPr>
          <p:cNvPr id="1030" name="Rectangle 6"/>
          <p:cNvSpPr>
            <a:spLocks noChangeArrowheads="1"/>
          </p:cNvSpPr>
          <p:nvPr/>
        </p:nvSpPr>
        <p:spPr bwMode="auto">
          <a:xfrm>
            <a:off x="900113" y="6426200"/>
            <a:ext cx="44640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14400" fontAlgn="base">
              <a:spcBef>
                <a:spcPct val="0"/>
              </a:spcBef>
              <a:spcAft>
                <a:spcPct val="0"/>
              </a:spcAft>
            </a:pPr>
            <a:r>
              <a:rPr lang="en-US" sz="1400" b="1" smtClean="0">
                <a:solidFill>
                  <a:srgbClr val="96CCEE"/>
                </a:solidFill>
                <a:latin typeface="Tw Cen MT" charset="0"/>
                <a:ea typeface="ＭＳ Ｐゴシック" charset="0"/>
                <a:cs typeface="Arial" charset="0"/>
              </a:rPr>
              <a:t>Climate change and health diplomacy</a:t>
            </a:r>
          </a:p>
        </p:txBody>
      </p:sp>
      <p:sp>
        <p:nvSpPr>
          <p:cNvPr id="1031" name="Rectangle 7"/>
          <p:cNvSpPr>
            <a:spLocks noChangeArrowheads="1"/>
          </p:cNvSpPr>
          <p:nvPr/>
        </p:nvSpPr>
        <p:spPr bwMode="auto">
          <a:xfrm>
            <a:off x="360363" y="6399213"/>
            <a:ext cx="355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gn="r" defTabSz="914400" fontAlgn="base">
              <a:spcBef>
                <a:spcPct val="0"/>
              </a:spcBef>
              <a:spcAft>
                <a:spcPct val="0"/>
              </a:spcAft>
            </a:pPr>
            <a:fld id="{401CAA6E-8CDE-5843-A5A8-72C9D7A473DB}" type="slidenum">
              <a:rPr lang="ar-sa" sz="1500" b="1" smtClean="0">
                <a:solidFill>
                  <a:srgbClr val="72BBE8"/>
                </a:solidFill>
                <a:latin typeface="Arial Narrow" charset="0"/>
                <a:ea typeface="ＭＳ Ｐゴシック" charset="0"/>
                <a:cs typeface="Arial" charset="0"/>
              </a:rPr>
              <a:pPr algn="r" defTabSz="914400" fontAlgn="base">
                <a:spcBef>
                  <a:spcPct val="0"/>
                </a:spcBef>
                <a:spcAft>
                  <a:spcPct val="0"/>
                </a:spcAft>
              </a:pPr>
              <a:t>‹#›</a:t>
            </a:fld>
            <a:r>
              <a:rPr lang="en-US" sz="1500" b="1" smtClean="0">
                <a:solidFill>
                  <a:srgbClr val="72BBE8"/>
                </a:solidFill>
                <a:latin typeface="Arial Narrow" charset="0"/>
                <a:ea typeface="ＭＳ Ｐゴシック" charset="0"/>
                <a:cs typeface="Arial" charset="0"/>
              </a:rPr>
              <a:t> </a:t>
            </a:r>
            <a:r>
              <a:rPr lang="en-US" sz="2100" b="1" baseline="14000" smtClean="0">
                <a:solidFill>
                  <a:srgbClr val="FFFFFF"/>
                </a:solidFill>
                <a:latin typeface="Arial Narrow" charset="0"/>
                <a:ea typeface="ＭＳ Ｐゴシック" charset="0"/>
                <a:cs typeface="Arial" charset="0"/>
              </a:rPr>
              <a:t>|</a:t>
            </a:r>
          </a:p>
        </p:txBody>
      </p:sp>
      <p:pic>
        <p:nvPicPr>
          <p:cNvPr id="1032" name="Picture 8" descr="WHO-EN-white-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10476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500" b="1">
          <a:solidFill>
            <a:srgbClr val="000066"/>
          </a:solidFill>
          <a:latin typeface="+mj-lt"/>
          <a:ea typeface="ＭＳ Ｐゴシック" charset="0"/>
          <a:cs typeface="+mj-cs"/>
        </a:defRPr>
      </a:lvl1pPr>
      <a:lvl2pPr algn="ctr" rtl="0" eaLnBrk="0" fontAlgn="base" hangingPunct="0">
        <a:spcBef>
          <a:spcPct val="0"/>
        </a:spcBef>
        <a:spcAft>
          <a:spcPct val="0"/>
        </a:spcAft>
        <a:defRPr sz="3500" b="1">
          <a:solidFill>
            <a:srgbClr val="000066"/>
          </a:solidFill>
          <a:latin typeface="Arial" charset="0"/>
          <a:ea typeface="ＭＳ Ｐゴシック" charset="0"/>
          <a:cs typeface="Arial" charset="0"/>
        </a:defRPr>
      </a:lvl2pPr>
      <a:lvl3pPr algn="ctr" rtl="0" eaLnBrk="0" fontAlgn="base" hangingPunct="0">
        <a:spcBef>
          <a:spcPct val="0"/>
        </a:spcBef>
        <a:spcAft>
          <a:spcPct val="0"/>
        </a:spcAft>
        <a:defRPr sz="3500" b="1">
          <a:solidFill>
            <a:srgbClr val="000066"/>
          </a:solidFill>
          <a:latin typeface="Arial" charset="0"/>
          <a:ea typeface="ＭＳ Ｐゴシック" charset="0"/>
          <a:cs typeface="Arial" charset="0"/>
        </a:defRPr>
      </a:lvl3pPr>
      <a:lvl4pPr algn="ctr" rtl="0" eaLnBrk="0" fontAlgn="base" hangingPunct="0">
        <a:spcBef>
          <a:spcPct val="0"/>
        </a:spcBef>
        <a:spcAft>
          <a:spcPct val="0"/>
        </a:spcAft>
        <a:defRPr sz="3500" b="1">
          <a:solidFill>
            <a:srgbClr val="000066"/>
          </a:solidFill>
          <a:latin typeface="Arial" charset="0"/>
          <a:ea typeface="ＭＳ Ｐゴシック" charset="0"/>
          <a:cs typeface="Arial" charset="0"/>
        </a:defRPr>
      </a:lvl4pPr>
      <a:lvl5pPr algn="ctr" rtl="0" eaLnBrk="0" fontAlgn="base" hangingPunct="0">
        <a:spcBef>
          <a:spcPct val="0"/>
        </a:spcBef>
        <a:spcAft>
          <a:spcPct val="0"/>
        </a:spcAft>
        <a:defRPr sz="3500" b="1">
          <a:solidFill>
            <a:srgbClr val="000066"/>
          </a:solidFill>
          <a:latin typeface="Arial" charset="0"/>
          <a:ea typeface="ＭＳ Ｐゴシック"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charset="0"/>
        <a:buChar char="l"/>
        <a:defRPr sz="2500">
          <a:solidFill>
            <a:srgbClr val="000066"/>
          </a:solidFill>
          <a:latin typeface="+mn-lt"/>
          <a:ea typeface="ＭＳ Ｐゴシック" charset="0"/>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ea typeface="Arial" charset="0"/>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89138" indent="-146050" algn="r" rtl="1" eaLnBrk="0" fontAlgn="base" hangingPunct="0">
        <a:spcBef>
          <a:spcPct val="20000"/>
        </a:spcBef>
        <a:spcAft>
          <a:spcPct val="0"/>
        </a:spcAft>
        <a:buChar char="»"/>
        <a:defRPr sz="2000">
          <a:solidFill>
            <a:srgbClr val="000066"/>
          </a:solidFill>
          <a:latin typeface="+mn-lt"/>
          <a:ea typeface="Arial" charset="0"/>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30AB2-39BD-F645-8A43-4FF21C843F12}" type="datetimeFigureOut">
              <a:rPr lang="en-US" smtClean="0">
                <a:solidFill>
                  <a:prstClr val="black">
                    <a:tint val="75000"/>
                  </a:prstClr>
                </a:solidFill>
                <a:latin typeface="Calibri"/>
                <a:ea typeface="ＭＳ Ｐゴシック" charset="0"/>
                <a:cs typeface="ＭＳ Ｐゴシック" charset="0"/>
              </a:rPr>
              <a:pPr/>
              <a:t>13/12/15</a:t>
            </a:fld>
            <a:endParaRPr lang="en-US">
              <a:solidFill>
                <a:prstClr val="black">
                  <a:tint val="75000"/>
                </a:prst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19B13-4310-5345-85D9-D94DA079F5BC}" type="slidenum">
              <a:rPr lang="en-US" smtClean="0">
                <a:solidFill>
                  <a:prstClr val="black">
                    <a:tint val="75000"/>
                  </a:prstClr>
                </a:solidFill>
                <a:latin typeface="Calibri"/>
                <a:ea typeface="ＭＳ Ｐゴシック" charset="0"/>
                <a:cs typeface="ＭＳ Ｐゴシック" charset="0"/>
              </a:rPr>
              <a:pPr/>
              <a:t>‹#›</a:t>
            </a:fld>
            <a:endParaRPr lang="en-US">
              <a:solidFill>
                <a:prstClr val="black">
                  <a:tint val="75000"/>
                </a:prst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424672302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104D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defTabSz="914400" eaLnBrk="0" fontAlgn="base" hangingPunct="0">
              <a:spcBef>
                <a:spcPct val="0"/>
              </a:spcBef>
              <a:spcAft>
                <a:spcPct val="0"/>
              </a:spcAft>
              <a:defRPr/>
            </a:pPr>
            <a:endParaRPr lang="en-US">
              <a:solidFill>
                <a:srgbClr val="FFFFFF"/>
              </a:solidFill>
              <a:latin typeface="Times" charset="0"/>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defTabSz="914400" eaLnBrk="0" fontAlgn="base" hangingPunct="0">
              <a:spcBef>
                <a:spcPct val="0"/>
              </a:spcBef>
              <a:spcAft>
                <a:spcPct val="0"/>
              </a:spcAft>
              <a:defRPr/>
            </a:pPr>
            <a:endParaRPr lang="en-US">
              <a:solidFill>
                <a:srgbClr val="FFFFFF"/>
              </a:solidFill>
              <a:latin typeface="Times" charset="0"/>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defTabSz="914400" eaLnBrk="0" fontAlgn="base" hangingPunct="0">
              <a:spcBef>
                <a:spcPct val="0"/>
              </a:spcBef>
              <a:spcAft>
                <a:spcPct val="0"/>
              </a:spcAft>
              <a:defRPr/>
            </a:pPr>
            <a:fld id="{42F5ECA3-BAAE-C94E-8067-17955DEB0CC0}" type="slidenum">
              <a:rPr lang="en-US">
                <a:solidFill>
                  <a:srgbClr val="FFFFFF"/>
                </a:solidFill>
                <a:latin typeface="Times" charset="0"/>
                <a:ea typeface="ＭＳ Ｐゴシック" charset="0"/>
              </a:rPr>
              <a:pPr defTabSz="914400" eaLnBrk="0" fontAlgn="base" hangingPunct="0">
                <a:spcBef>
                  <a:spcPct val="0"/>
                </a:spcBef>
                <a:spcAft>
                  <a:spcPct val="0"/>
                </a:spcAft>
                <a:defRPr/>
              </a:pPr>
              <a:t>‹#›</a:t>
            </a:fld>
            <a:endParaRPr lang="en-US">
              <a:solidFill>
                <a:srgbClr val="FFFFFF"/>
              </a:solidFill>
              <a:latin typeface="Times" charset="0"/>
              <a:ea typeface="ＭＳ Ｐゴシック" charset="0"/>
            </a:endParaRPr>
          </a:p>
        </p:txBody>
      </p:sp>
    </p:spTree>
    <p:extLst>
      <p:ext uri="{BB962C8B-B14F-4D97-AF65-F5344CB8AC3E}">
        <p14:creationId xmlns:p14="http://schemas.microsoft.com/office/powerpoint/2010/main" val="1322499540"/>
      </p:ext>
    </p:extLst>
  </p:cSld>
  <p:clrMap bg1="dk2" tx1="lt1" bg2="dk1"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3BA0F-4371-6B4F-9FFB-60EB248B489C}" type="datetimeFigureOut">
              <a:rPr lang="en-US" smtClean="0">
                <a:solidFill>
                  <a:prstClr val="black">
                    <a:tint val="75000"/>
                  </a:prstClr>
                </a:solidFill>
                <a:latin typeface="Calibri"/>
              </a:rPr>
              <a:pPr/>
              <a:t>13/12/15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AF8FE-AE54-5645-952C-00750C54B4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068785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6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image" Target="../media/image15.jpg"/><Relationship Id="rId3" Type="http://schemas.openxmlformats.org/officeDocument/2006/relationships/hyperlink" Target="https://www.coursera.org/course/ccandp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228600"/>
            <a:ext cx="11417300" cy="759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ctrTitle"/>
          </p:nvPr>
        </p:nvSpPr>
        <p:spPr>
          <a:xfrm>
            <a:off x="-50800" y="745058"/>
            <a:ext cx="9220200" cy="1981200"/>
          </a:xfrm>
        </p:spPr>
        <p:txBody>
          <a:bodyPr/>
          <a:lstStyle/>
          <a:p>
            <a:r>
              <a:rPr lang="en-US" sz="4800" b="1" dirty="0">
                <a:latin typeface="Arial" charset="0"/>
                <a:ea typeface="ＭＳ Ｐゴシック" charset="0"/>
                <a:cs typeface="ＭＳ Ｐゴシック" charset="0"/>
              </a:rPr>
              <a:t/>
            </a:r>
            <a:br>
              <a:rPr lang="en-US" sz="4800" b="1" dirty="0">
                <a:latin typeface="Arial" charset="0"/>
                <a:ea typeface="ＭＳ Ｐゴシック" charset="0"/>
                <a:cs typeface="ＭＳ Ｐゴシック" charset="0"/>
              </a:rPr>
            </a:br>
            <a:r>
              <a:rPr lang="en-US" sz="4800" b="1" dirty="0" smtClean="0">
                <a:latin typeface="Arial" charset="0"/>
                <a:ea typeface="ＭＳ Ｐゴシック" charset="0"/>
                <a:cs typeface="ＭＳ Ｐゴシック" charset="0"/>
              </a:rPr>
              <a:t> </a:t>
            </a:r>
            <a:r>
              <a:rPr lang="en-US" sz="4800" b="1" dirty="0"/>
              <a:t>Climate </a:t>
            </a:r>
            <a:r>
              <a:rPr lang="en-US" sz="4800" b="1" dirty="0" smtClean="0"/>
              <a:t>Change,</a:t>
            </a:r>
            <a:br>
              <a:rPr lang="en-US" sz="4800" b="1" dirty="0" smtClean="0"/>
            </a:br>
            <a:r>
              <a:rPr lang="en-US" sz="4800" b="1" dirty="0" smtClean="0"/>
              <a:t>Energy Policy and  Health</a:t>
            </a:r>
            <a:endParaRPr lang="en-US" sz="4800" b="1" dirty="0">
              <a:latin typeface="Arial" charset="0"/>
              <a:ea typeface="ＭＳ Ｐゴシック" charset="0"/>
              <a:cs typeface="ＭＳ Ｐゴシック" charset="0"/>
            </a:endParaRPr>
          </a:p>
        </p:txBody>
      </p:sp>
      <p:sp>
        <p:nvSpPr>
          <p:cNvPr id="95235" name="Subtitle 2"/>
          <p:cNvSpPr>
            <a:spLocks noGrp="1"/>
          </p:cNvSpPr>
          <p:nvPr>
            <p:ph type="subTitle" idx="1"/>
          </p:nvPr>
        </p:nvSpPr>
        <p:spPr>
          <a:xfrm>
            <a:off x="609600" y="4487338"/>
            <a:ext cx="8686800" cy="914400"/>
          </a:xfrm>
          <a:solidFill>
            <a:srgbClr val="000000">
              <a:alpha val="0"/>
            </a:srgbClr>
          </a:solidFill>
        </p:spPr>
        <p:txBody>
          <a:bodyPr/>
          <a:lstStyle/>
          <a:p>
            <a:r>
              <a:rPr lang="en-US" sz="3600" b="1" dirty="0">
                <a:solidFill>
                  <a:srgbClr val="FFFFFF"/>
                </a:solidFill>
                <a:latin typeface="Arial" charset="0"/>
                <a:ea typeface="ＭＳ Ｐゴシック" charset="0"/>
                <a:cs typeface="ＭＳ Ｐゴシック" charset="0"/>
              </a:rPr>
              <a:t>Jonathan Patz, Professor &amp; Director</a:t>
            </a:r>
          </a:p>
        </p:txBody>
      </p:sp>
      <p:pic>
        <p:nvPicPr>
          <p:cNvPr id="95236" name="Picture 6" descr="Globe Health Init_4c_L cop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200" y="5096933"/>
            <a:ext cx="5652184" cy="1743815"/>
          </a:xfrm>
          <a:prstGeom prst="rect">
            <a:avLst/>
          </a:prstGeom>
          <a:noFill/>
          <a:ln>
            <a:noFill/>
          </a:ln>
          <a:extLst/>
        </p:spPr>
      </p:pic>
      <p:sp>
        <p:nvSpPr>
          <p:cNvPr id="95237" name="TextBox 1"/>
          <p:cNvSpPr txBox="1">
            <a:spLocks noChangeArrowheads="1"/>
          </p:cNvSpPr>
          <p:nvPr/>
        </p:nvSpPr>
        <p:spPr bwMode="auto">
          <a:xfrm>
            <a:off x="533400" y="3454387"/>
            <a:ext cx="8534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smtClean="0"/>
              <a:t>COP21 Paris, Dec. 5, 2015</a:t>
            </a:r>
          </a:p>
        </p:txBody>
      </p:sp>
    </p:spTree>
    <p:extLst>
      <p:ext uri="{BB962C8B-B14F-4D97-AF65-F5344CB8AC3E}">
        <p14:creationId xmlns:p14="http://schemas.microsoft.com/office/powerpoint/2010/main" val="28758000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304800" y="558810"/>
            <a:ext cx="8686800" cy="2687638"/>
          </a:xfrm>
        </p:spPr>
        <p:txBody>
          <a:bodyPr/>
          <a:lstStyle/>
          <a:p>
            <a:r>
              <a:rPr lang="en-US" b="1" dirty="0">
                <a:solidFill>
                  <a:srgbClr val="FFFF00"/>
                </a:solidFill>
                <a:latin typeface="Arial" charset="0"/>
                <a:ea typeface="ＭＳ Ｐゴシック" charset="0"/>
                <a:cs typeface="ＭＳ Ｐゴシック" charset="0"/>
              </a:rPr>
              <a:t>Could </a:t>
            </a:r>
            <a:r>
              <a:rPr lang="en-US" b="1" dirty="0" smtClean="0">
                <a:solidFill>
                  <a:srgbClr val="FFFF00"/>
                </a:solidFill>
                <a:latin typeface="Arial" charset="0"/>
                <a:ea typeface="ＭＳ Ｐゴシック" charset="0"/>
                <a:cs typeface="ＭＳ Ｐゴシック" charset="0"/>
              </a:rPr>
              <a:t>Policy to Combat </a:t>
            </a:r>
            <a:r>
              <a:rPr lang="en-US" b="1" dirty="0">
                <a:solidFill>
                  <a:srgbClr val="FFFF00"/>
                </a:solidFill>
                <a:latin typeface="Arial" charset="0"/>
                <a:ea typeface="ＭＳ Ｐゴシック" charset="0"/>
                <a:cs typeface="ＭＳ Ｐゴシック" charset="0"/>
              </a:rPr>
              <a:t>Climate Change </a:t>
            </a:r>
            <a:r>
              <a:rPr lang="en-US" b="1" dirty="0" smtClean="0">
                <a:solidFill>
                  <a:srgbClr val="FFFF00"/>
                </a:solidFill>
                <a:latin typeface="Arial" charset="0"/>
                <a:ea typeface="ＭＳ Ｐゴシック" charset="0"/>
                <a:cs typeface="ＭＳ Ｐゴシック" charset="0"/>
              </a:rPr>
              <a:t>be </a:t>
            </a:r>
            <a:r>
              <a:rPr lang="en-US" b="1" u="sng" dirty="0" smtClean="0">
                <a:solidFill>
                  <a:srgbClr val="FFFF00"/>
                </a:solidFill>
                <a:latin typeface="Arial" charset="0"/>
                <a:ea typeface="ＭＳ Ｐゴシック" charset="0"/>
                <a:cs typeface="ＭＳ Ｐゴシック" charset="0"/>
              </a:rPr>
              <a:t>cost-free</a:t>
            </a:r>
            <a:r>
              <a:rPr lang="en-US" b="1" dirty="0" smtClean="0">
                <a:solidFill>
                  <a:srgbClr val="FFFF00"/>
                </a:solidFill>
                <a:latin typeface="Arial" charset="0"/>
                <a:ea typeface="ＭＳ Ｐゴシック" charset="0"/>
                <a:cs typeface="ＭＳ Ｐゴシック" charset="0"/>
              </a:rPr>
              <a:t>?</a:t>
            </a:r>
            <a:endParaRPr lang="en-US" dirty="0">
              <a:solidFill>
                <a:srgbClr val="FFFF00"/>
              </a:solidFill>
              <a:latin typeface="Arial" charset="0"/>
              <a:ea typeface="ＭＳ Ｐゴシック" charset="0"/>
              <a:cs typeface="ＭＳ Ｐゴシック" charset="0"/>
            </a:endParaRPr>
          </a:p>
        </p:txBody>
      </p:sp>
      <p:sp>
        <p:nvSpPr>
          <p:cNvPr id="3" name="TextBox 2"/>
          <p:cNvSpPr txBox="1">
            <a:spLocks noChangeArrowheads="1"/>
          </p:cNvSpPr>
          <p:nvPr/>
        </p:nvSpPr>
        <p:spPr bwMode="auto">
          <a:xfrm>
            <a:off x="304800" y="3310478"/>
            <a:ext cx="8686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4000" b="1" dirty="0" smtClean="0"/>
              <a:t>PUBLIC HEALTH co-benefits could even make climate change policy a </a:t>
            </a:r>
            <a:r>
              <a:rPr lang="en-US" sz="4000" b="1" dirty="0" smtClean="0">
                <a:solidFill>
                  <a:schemeClr val="tx2"/>
                </a:solidFill>
              </a:rPr>
              <a:t>net gain</a:t>
            </a:r>
            <a:r>
              <a:rPr lang="en-US" sz="4000" b="1" dirty="0" smtClean="0"/>
              <a:t>.</a:t>
            </a:r>
          </a:p>
        </p:txBody>
      </p:sp>
    </p:spTree>
    <p:extLst>
      <p:ext uri="{BB962C8B-B14F-4D97-AF65-F5344CB8AC3E}">
        <p14:creationId xmlns:p14="http://schemas.microsoft.com/office/powerpoint/2010/main" val="25433686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609600"/>
            <a:ext cx="7772400" cy="1055688"/>
          </a:xfrm>
        </p:spPr>
        <p:txBody>
          <a:bodyPr/>
          <a:lstStyle/>
          <a:p>
            <a:pPr eaLnBrk="1" hangingPunct="1"/>
            <a:r>
              <a:rPr lang="en-GB" sz="3700" b="1" dirty="0">
                <a:solidFill>
                  <a:srgbClr val="FFFF00"/>
                </a:solidFill>
                <a:latin typeface="Arial" charset="0"/>
                <a:ea typeface="ＭＳ Ｐゴシック" charset="0"/>
                <a:cs typeface="ＭＳ Ｐゴシック" charset="0"/>
              </a:rPr>
              <a:t>The opportunity </a:t>
            </a:r>
            <a:r>
              <a:rPr lang="en-GB" sz="3700" b="1" dirty="0" smtClean="0">
                <a:solidFill>
                  <a:srgbClr val="FFFF00"/>
                </a:solidFill>
                <a:latin typeface="Arial" charset="0"/>
                <a:ea typeface="ＭＳ Ｐゴシック" charset="0"/>
                <a:cs typeface="ＭＳ Ｐゴシック" charset="0"/>
              </a:rPr>
              <a:t>to avoid:</a:t>
            </a:r>
            <a:endParaRPr lang="en-US" sz="3700" b="1" dirty="0">
              <a:solidFill>
                <a:srgbClr val="FFFF00"/>
              </a:solidFill>
              <a:latin typeface="Arial" charset="0"/>
              <a:ea typeface="ＭＳ Ｐゴシック" charset="0"/>
              <a:cs typeface="ＭＳ Ｐゴシック" charset="0"/>
            </a:endParaRPr>
          </a:p>
        </p:txBody>
      </p:sp>
      <p:sp>
        <p:nvSpPr>
          <p:cNvPr id="41987" name="Rectangle 4"/>
          <p:cNvSpPr>
            <a:spLocks noChangeArrowheads="1"/>
          </p:cNvSpPr>
          <p:nvPr/>
        </p:nvSpPr>
        <p:spPr bwMode="auto">
          <a:xfrm>
            <a:off x="-26988" y="5648325"/>
            <a:ext cx="1073151"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19" tIns="40060" rIns="80119" bIns="40060">
            <a:spAutoFit/>
          </a:bodyPr>
          <a:lstStyle/>
          <a:p>
            <a:pPr rtl="1"/>
            <a:r>
              <a:rPr lang="en-GB" sz="3400">
                <a:solidFill>
                  <a:srgbClr val="FFFFFF"/>
                </a:solidFill>
                <a:latin typeface="Arial"/>
                <a:cs typeface="Arial" charset="0"/>
              </a:rPr>
              <a:t>	</a:t>
            </a:r>
            <a:endParaRPr lang="en-US" sz="3400">
              <a:solidFill>
                <a:srgbClr val="FFFFFF"/>
              </a:solidFill>
              <a:latin typeface="Arial"/>
              <a:cs typeface="Arial" charset="0"/>
            </a:endParaRP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492" y="2233613"/>
            <a:ext cx="282733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3"/>
          <p:cNvSpPr>
            <a:spLocks noChangeArrowheads="1"/>
          </p:cNvSpPr>
          <p:nvPr/>
        </p:nvSpPr>
        <p:spPr bwMode="auto">
          <a:xfrm>
            <a:off x="163513" y="1933579"/>
            <a:ext cx="6084887"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p>
            <a:pPr marL="514350" indent="-514350">
              <a:spcBef>
                <a:spcPct val="20000"/>
              </a:spcBef>
              <a:buFont typeface="Arial"/>
              <a:buChar char="•"/>
            </a:pPr>
            <a:r>
              <a:rPr lang="en-GB" sz="3100" dirty="0" smtClean="0">
                <a:solidFill>
                  <a:srgbClr val="FFFFFF"/>
                </a:solidFill>
              </a:rPr>
              <a:t>8.0 </a:t>
            </a:r>
            <a:r>
              <a:rPr lang="en-GB" sz="3100" dirty="0">
                <a:solidFill>
                  <a:srgbClr val="FFFFFF"/>
                </a:solidFill>
              </a:rPr>
              <a:t>million </a:t>
            </a:r>
            <a:r>
              <a:rPr lang="en-GB" sz="3100" dirty="0" smtClean="0">
                <a:solidFill>
                  <a:srgbClr val="FFFFFF"/>
                </a:solidFill>
              </a:rPr>
              <a:t>deaths/yr. from air pollution								</a:t>
            </a:r>
            <a:r>
              <a:rPr lang="en-US" sz="2000" i="1" dirty="0" smtClean="0"/>
              <a:t>WHO </a:t>
            </a:r>
            <a:r>
              <a:rPr lang="en-US" sz="2000" i="1" dirty="0"/>
              <a:t>and the Global Burden of Disease </a:t>
            </a:r>
            <a:r>
              <a:rPr lang="en-US" sz="2000" i="1" dirty="0" smtClean="0"/>
              <a:t>	Report</a:t>
            </a:r>
            <a:r>
              <a:rPr lang="en-US" sz="2000" i="1" dirty="0"/>
              <a:t>, </a:t>
            </a:r>
            <a:r>
              <a:rPr lang="en-US" sz="2000" i="1" dirty="0" smtClean="0"/>
              <a:t>2013.</a:t>
            </a:r>
            <a:endParaRPr lang="en-GB" sz="3100" dirty="0" smtClean="0">
              <a:solidFill>
                <a:srgbClr val="FFFFFF"/>
              </a:solidFill>
            </a:endParaRPr>
          </a:p>
          <a:p>
            <a:pPr marL="514350" indent="-514350">
              <a:spcBef>
                <a:spcPct val="20000"/>
              </a:spcBef>
              <a:buFont typeface="Arial"/>
              <a:buChar char="•"/>
            </a:pPr>
            <a:r>
              <a:rPr lang="en-GB" sz="3100" dirty="0" smtClean="0">
                <a:solidFill>
                  <a:srgbClr val="FFFFFF"/>
                </a:solidFill>
                <a:latin typeface="Arial"/>
              </a:rPr>
              <a:t>Cardiovascular risk from high meat diet.</a:t>
            </a:r>
            <a:endParaRPr lang="en-GB" sz="3100" dirty="0">
              <a:solidFill>
                <a:srgbClr val="FFFFFF"/>
              </a:solidFill>
              <a:latin typeface="Arial"/>
            </a:endParaRPr>
          </a:p>
          <a:p>
            <a:pPr marL="514350" indent="-514350">
              <a:spcBef>
                <a:spcPct val="20000"/>
              </a:spcBef>
              <a:buFont typeface="Arial"/>
              <a:buChar char="•"/>
            </a:pPr>
            <a:r>
              <a:rPr lang="en-GB" sz="3100" dirty="0">
                <a:solidFill>
                  <a:srgbClr val="FFFFFF"/>
                </a:solidFill>
              </a:rPr>
              <a:t>3.2 million </a:t>
            </a:r>
            <a:r>
              <a:rPr lang="en-GB" sz="3100" dirty="0" smtClean="0">
                <a:solidFill>
                  <a:srgbClr val="FFFFFF"/>
                </a:solidFill>
              </a:rPr>
              <a:t>deaths/yr. </a:t>
            </a:r>
            <a:r>
              <a:rPr lang="en-GB" sz="3100" dirty="0">
                <a:solidFill>
                  <a:srgbClr val="FFFFFF"/>
                </a:solidFill>
              </a:rPr>
              <a:t>from physical inactivity</a:t>
            </a:r>
          </a:p>
          <a:p>
            <a:pPr marL="514350" indent="-514350">
              <a:spcBef>
                <a:spcPct val="20000"/>
              </a:spcBef>
              <a:buFont typeface="Arial"/>
              <a:buChar char="•"/>
            </a:pPr>
            <a:endParaRPr lang="en-GB" sz="3100" b="1" dirty="0">
              <a:solidFill>
                <a:srgbClr val="FFFE06"/>
              </a:solidFill>
            </a:endParaRPr>
          </a:p>
        </p:txBody>
      </p:sp>
    </p:spTree>
    <p:extLst>
      <p:ext uri="{BB962C8B-B14F-4D97-AF65-F5344CB8AC3E}">
        <p14:creationId xmlns:p14="http://schemas.microsoft.com/office/powerpoint/2010/main" val="11611796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1484313"/>
            <a:ext cx="9144000" cy="5373687"/>
          </a:xfrm>
          <a:prstGeom prst="rect">
            <a:avLst/>
          </a:prstGeom>
          <a:solidFill>
            <a:schemeClr val="bg1"/>
          </a:solidFill>
          <a:ln w="9525">
            <a:solidFill>
              <a:schemeClr val="bg1"/>
            </a:solidFill>
            <a:round/>
            <a:headEnd/>
            <a:tailEnd/>
          </a:ln>
        </p:spPr>
        <p:txBody>
          <a:bodyPr/>
          <a:lstStyle/>
          <a:p>
            <a:pPr algn="just" defTabSz="914400" rtl="1" fontAlgn="base">
              <a:lnSpc>
                <a:spcPct val="107000"/>
              </a:lnSpc>
              <a:spcBef>
                <a:spcPct val="0"/>
              </a:spcBef>
              <a:spcAft>
                <a:spcPts val="800"/>
              </a:spcAft>
            </a:pPr>
            <a:endParaRPr lang="en-GB" sz="1100" dirty="0" smtClean="0">
              <a:solidFill>
                <a:srgbClr val="000066"/>
              </a:solidFill>
              <a:latin typeface="Calibri" charset="0"/>
              <a:ea typeface="ＭＳ Ｐゴシック" charset="0"/>
              <a:cs typeface="Calibri" charset="0"/>
            </a:endParaRPr>
          </a:p>
        </p:txBody>
      </p:sp>
      <p:sp>
        <p:nvSpPr>
          <p:cNvPr id="3" name="Content Placeholder 2"/>
          <p:cNvSpPr>
            <a:spLocks noGrp="1"/>
          </p:cNvSpPr>
          <p:nvPr>
            <p:ph idx="1"/>
          </p:nvPr>
        </p:nvSpPr>
        <p:spPr>
          <a:xfrm>
            <a:off x="666750" y="1449388"/>
            <a:ext cx="7570788" cy="4392612"/>
          </a:xfrm>
        </p:spPr>
        <p:txBody>
          <a:bodyPr/>
          <a:lstStyle/>
          <a:p>
            <a:r>
              <a:rPr lang="en-GB" sz="2100" b="1" dirty="0">
                <a:latin typeface="Arial" charset="0"/>
                <a:cs typeface="Arial" charset="0"/>
              </a:rPr>
              <a:t>Outdoor air pollution</a:t>
            </a:r>
            <a:r>
              <a:rPr lang="en-GB" sz="2100" dirty="0">
                <a:latin typeface="Arial" charset="0"/>
                <a:cs typeface="Arial" charset="0"/>
              </a:rPr>
              <a:t> → 3.7 million deaths/</a:t>
            </a:r>
            <a:r>
              <a:rPr lang="en-GB" sz="2100" dirty="0" err="1">
                <a:latin typeface="Arial" charset="0"/>
                <a:cs typeface="Arial" charset="0"/>
              </a:rPr>
              <a:t>yr</a:t>
            </a:r>
            <a:r>
              <a:rPr lang="en-GB" sz="2100" dirty="0">
                <a:latin typeface="Arial" charset="0"/>
                <a:cs typeface="Arial" charset="0"/>
              </a:rPr>
              <a:t> – mostly from urban exposures </a:t>
            </a:r>
          </a:p>
          <a:p>
            <a:r>
              <a:rPr lang="en-GB" sz="2100" b="1" dirty="0">
                <a:latin typeface="Arial" charset="0"/>
                <a:cs typeface="Arial" charset="0"/>
              </a:rPr>
              <a:t>Indoor air pollution</a:t>
            </a:r>
            <a:r>
              <a:rPr lang="en-GB" sz="2100" dirty="0">
                <a:latin typeface="Arial" charset="0"/>
                <a:cs typeface="Arial" charset="0"/>
              </a:rPr>
              <a:t> → 4.3 million deaths/</a:t>
            </a:r>
            <a:r>
              <a:rPr lang="en-GB" sz="2100" dirty="0" err="1">
                <a:latin typeface="Arial" charset="0"/>
                <a:cs typeface="Arial" charset="0"/>
              </a:rPr>
              <a:t>yr</a:t>
            </a:r>
            <a:r>
              <a:rPr lang="en-GB" sz="2100" dirty="0">
                <a:latin typeface="Arial" charset="0"/>
                <a:cs typeface="Arial" charset="0"/>
              </a:rPr>
              <a:t> </a:t>
            </a:r>
            <a:r>
              <a:rPr lang="en-GB" sz="2100" dirty="0" smtClean="0">
                <a:latin typeface="Arial" charset="0"/>
                <a:cs typeface="Arial" charset="0"/>
              </a:rPr>
              <a:t>– </a:t>
            </a:r>
            <a:r>
              <a:rPr lang="en-GB" sz="2100" dirty="0">
                <a:latin typeface="Arial" charset="0"/>
                <a:cs typeface="Arial" charset="0"/>
              </a:rPr>
              <a:t>mostly from inefficient biomass and coal </a:t>
            </a:r>
            <a:r>
              <a:rPr lang="en-GB" sz="2100" dirty="0" err="1">
                <a:latin typeface="Arial" charset="0"/>
                <a:cs typeface="Arial" charset="0"/>
              </a:rPr>
              <a:t>cookstoves</a:t>
            </a:r>
            <a:endParaRPr lang="en-GB" sz="2100" dirty="0">
              <a:latin typeface="Arial" charset="0"/>
              <a:cs typeface="Arial" charset="0"/>
            </a:endParaRPr>
          </a:p>
          <a:p>
            <a:endParaRPr lang="en-GB" sz="2100" dirty="0">
              <a:latin typeface="Arial" charset="0"/>
              <a:cs typeface="Arial" charset="0"/>
            </a:endParaRPr>
          </a:p>
          <a:p>
            <a:endParaRPr lang="en-GB" sz="2100" dirty="0">
              <a:latin typeface="Arial" charset="0"/>
              <a:cs typeface="Arial" charset="0"/>
            </a:endParaRPr>
          </a:p>
          <a:p>
            <a:endParaRPr lang="en-GB" sz="2100" dirty="0">
              <a:latin typeface="Arial" charset="0"/>
              <a:cs typeface="Arial" charset="0"/>
            </a:endParaRPr>
          </a:p>
          <a:p>
            <a:endParaRPr lang="en-GB" sz="2100" dirty="0">
              <a:latin typeface="Arial" charset="0"/>
              <a:cs typeface="Arial" charset="0"/>
            </a:endParaRPr>
          </a:p>
          <a:p>
            <a:pPr>
              <a:buFont typeface="Wingdings" charset="0"/>
              <a:buNone/>
            </a:pPr>
            <a:r>
              <a:rPr lang="en-GB" sz="1600" b="1" dirty="0" smtClean="0">
                <a:latin typeface="Arial" charset="0"/>
                <a:cs typeface="Arial" charset="0"/>
              </a:rPr>
              <a:t>					</a:t>
            </a:r>
          </a:p>
          <a:p>
            <a:pPr>
              <a:buFont typeface="Wingdings" charset="0"/>
              <a:buNone/>
            </a:pPr>
            <a:endParaRPr lang="en-GB" sz="1600" b="1" dirty="0">
              <a:latin typeface="Arial" charset="0"/>
              <a:cs typeface="Arial" charset="0"/>
            </a:endParaRPr>
          </a:p>
          <a:p>
            <a:pPr>
              <a:buFont typeface="Wingdings" charset="0"/>
              <a:buNone/>
            </a:pPr>
            <a:r>
              <a:rPr lang="en-GB" sz="1600" b="1" dirty="0" smtClean="0">
                <a:latin typeface="Arial" charset="0"/>
                <a:cs typeface="Arial" charset="0"/>
              </a:rPr>
              <a:t>					Courtesy:  </a:t>
            </a:r>
            <a:r>
              <a:rPr lang="en-GB" sz="1600" dirty="0" smtClean="0">
                <a:latin typeface="Arial" charset="0"/>
                <a:cs typeface="Arial" charset="0"/>
              </a:rPr>
              <a:t>D. Campbell-</a:t>
            </a:r>
            <a:r>
              <a:rPr lang="en-GB" sz="1600" dirty="0" err="1" smtClean="0">
                <a:latin typeface="Arial" charset="0"/>
                <a:cs typeface="Arial" charset="0"/>
              </a:rPr>
              <a:t>Lendrum</a:t>
            </a:r>
            <a:r>
              <a:rPr lang="en-GB" sz="1600" dirty="0" smtClean="0">
                <a:latin typeface="Arial" charset="0"/>
                <a:cs typeface="Arial" charset="0"/>
              </a:rPr>
              <a:t>, WHO</a:t>
            </a:r>
            <a:endParaRPr lang="en-GB" sz="1600" dirty="0">
              <a:latin typeface="Arial" charset="0"/>
              <a:cs typeface="Arial" charset="0"/>
            </a:endParaRPr>
          </a:p>
        </p:txBody>
      </p:sp>
      <p:pic>
        <p:nvPicPr>
          <p:cNvPr id="6148" name="Picture 4" descr="164341428_3243f50012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238" y="3206750"/>
            <a:ext cx="3179762"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475" y="3244850"/>
            <a:ext cx="3167063" cy="2233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50" name="Rectangle 2"/>
          <p:cNvSpPr>
            <a:spLocks noGrp="1" noChangeArrowheads="1"/>
          </p:cNvSpPr>
          <p:nvPr>
            <p:ph type="title"/>
          </p:nvPr>
        </p:nvSpPr>
        <p:spPr>
          <a:xfrm>
            <a:off x="0" y="246063"/>
            <a:ext cx="9144000" cy="954091"/>
          </a:xfrm>
          <a:noFill/>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t">
            <a:spAutoFit/>
          </a:bodyPr>
          <a:lstStyle/>
          <a:p>
            <a:r>
              <a:rPr lang="en-GB" sz="2800" dirty="0" smtClean="0">
                <a:solidFill>
                  <a:srgbClr val="1E7FB8"/>
                </a:solidFill>
                <a:latin typeface="Arial" charset="0"/>
                <a:cs typeface="Arial" charset="0"/>
              </a:rPr>
              <a:t>Current health </a:t>
            </a:r>
            <a:r>
              <a:rPr lang="en-GB" sz="2800" dirty="0">
                <a:solidFill>
                  <a:srgbClr val="1E7FB8"/>
                </a:solidFill>
                <a:latin typeface="Arial" charset="0"/>
                <a:cs typeface="Arial" charset="0"/>
              </a:rPr>
              <a:t>impacts of </a:t>
            </a:r>
            <a:r>
              <a:rPr lang="en-GB" sz="2800" dirty="0" smtClean="0">
                <a:solidFill>
                  <a:srgbClr val="1E7FB8"/>
                </a:solidFill>
                <a:latin typeface="Arial" charset="0"/>
                <a:cs typeface="Arial" charset="0"/>
              </a:rPr>
              <a:t>fossil fuel combustion (main cause </a:t>
            </a:r>
            <a:r>
              <a:rPr lang="en-GB" sz="2800" dirty="0">
                <a:solidFill>
                  <a:srgbClr val="1E7FB8"/>
                </a:solidFill>
                <a:latin typeface="Arial" charset="0"/>
                <a:cs typeface="Arial" charset="0"/>
              </a:rPr>
              <a:t>of climate </a:t>
            </a:r>
            <a:r>
              <a:rPr lang="en-GB" sz="2800" dirty="0" smtClean="0">
                <a:solidFill>
                  <a:srgbClr val="1E7FB8"/>
                </a:solidFill>
                <a:latin typeface="Arial" charset="0"/>
                <a:cs typeface="Arial" charset="0"/>
              </a:rPr>
              <a:t>change)</a:t>
            </a:r>
            <a:endParaRPr lang="en-US" sz="2800" dirty="0">
              <a:solidFill>
                <a:srgbClr val="1E7FB8"/>
              </a:solidFill>
              <a:latin typeface="Arial" charset="0"/>
              <a:cs typeface="Arial" charset="0"/>
            </a:endParaRPr>
          </a:p>
        </p:txBody>
      </p:sp>
    </p:spTree>
    <p:extLst>
      <p:ext uri="{BB962C8B-B14F-4D97-AF65-F5344CB8AC3E}">
        <p14:creationId xmlns:p14="http://schemas.microsoft.com/office/powerpoint/2010/main" val="19529222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76200"/>
            <a:ext cx="8229600" cy="1143000"/>
          </a:xfrm>
        </p:spPr>
        <p:txBody>
          <a:bodyPr/>
          <a:lstStyle/>
          <a:p>
            <a:r>
              <a:rPr lang="en-US" sz="2800" dirty="0">
                <a:solidFill>
                  <a:srgbClr val="FFFF00"/>
                </a:solidFill>
                <a:latin typeface="Arial" charset="0"/>
                <a:ea typeface="ＭＳ Ｐゴシック" charset="0"/>
                <a:cs typeface="ＭＳ Ｐゴシック" charset="0"/>
              </a:rPr>
              <a:t>Co-benefit of </a:t>
            </a:r>
            <a:r>
              <a:rPr lang="en-US" sz="2800" dirty="0" smtClean="0">
                <a:solidFill>
                  <a:srgbClr val="FFFF00"/>
                </a:solidFill>
                <a:latin typeface="Arial" charset="0"/>
                <a:ea typeface="ＭＳ Ｐゴシック" charset="0"/>
                <a:cs typeface="ＭＳ Ｐゴシック" charset="0"/>
              </a:rPr>
              <a:t>up to 4 million </a:t>
            </a:r>
            <a:r>
              <a:rPr lang="en-US" sz="2800" dirty="0">
                <a:solidFill>
                  <a:srgbClr val="FFFF00"/>
                </a:solidFill>
                <a:latin typeface="Arial" charset="0"/>
                <a:ea typeface="ＭＳ Ｐゴシック" charset="0"/>
                <a:cs typeface="ＭＳ Ｐゴシック" charset="0"/>
              </a:rPr>
              <a:t>deaths/yr.</a:t>
            </a:r>
            <a:br>
              <a:rPr lang="en-US" sz="2800" dirty="0">
                <a:solidFill>
                  <a:srgbClr val="FFFF00"/>
                </a:solidFill>
                <a:latin typeface="Arial" charset="0"/>
                <a:ea typeface="ＭＳ Ｐゴシック" charset="0"/>
                <a:cs typeface="ＭＳ Ｐゴシック" charset="0"/>
              </a:rPr>
            </a:br>
            <a:r>
              <a:rPr lang="en-US" sz="2800" dirty="0">
                <a:solidFill>
                  <a:srgbClr val="FFFF00"/>
                </a:solidFill>
                <a:latin typeface="Arial" charset="0"/>
                <a:ea typeface="ＭＳ Ｐゴシック" charset="0"/>
                <a:cs typeface="ＭＳ Ｐゴシック" charset="0"/>
              </a:rPr>
              <a:t> </a:t>
            </a:r>
            <a:r>
              <a:rPr lang="en-US" sz="2800" dirty="0" smtClean="0">
                <a:solidFill>
                  <a:srgbClr val="FFFF00"/>
                </a:solidFill>
                <a:latin typeface="Arial" charset="0"/>
                <a:ea typeface="ＭＳ Ｐゴシック" charset="0"/>
                <a:cs typeface="ＭＳ Ｐゴシック" charset="0"/>
              </a:rPr>
              <a:t>Reductions in PM pollution </a:t>
            </a:r>
            <a:r>
              <a:rPr lang="en-US" sz="2800" dirty="0">
                <a:solidFill>
                  <a:srgbClr val="FFFF00"/>
                </a:solidFill>
                <a:latin typeface="Arial" charset="0"/>
                <a:ea typeface="ＭＳ Ｐゴシック" charset="0"/>
                <a:cs typeface="ＭＳ Ｐゴシック" charset="0"/>
              </a:rPr>
              <a:t>in 2030</a:t>
            </a:r>
          </a:p>
        </p:txBody>
      </p:sp>
      <p:sp>
        <p:nvSpPr>
          <p:cNvPr id="50180" name="TextBox 4"/>
          <p:cNvSpPr txBox="1">
            <a:spLocks noChangeArrowheads="1"/>
          </p:cNvSpPr>
          <p:nvPr/>
        </p:nvSpPr>
        <p:spPr bwMode="auto">
          <a:xfrm>
            <a:off x="3505200" y="1100137"/>
            <a:ext cx="495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err="1">
                <a:solidFill>
                  <a:srgbClr val="FFFFFF"/>
                </a:solidFill>
                <a:latin typeface="Times" charset="0"/>
                <a:ea typeface="MS PGothic" charset="0"/>
                <a:cs typeface="MS PGothic" charset="0"/>
              </a:rPr>
              <a:t>Shindell</a:t>
            </a:r>
            <a:r>
              <a:rPr lang="en-US" sz="2000" dirty="0">
                <a:solidFill>
                  <a:srgbClr val="FFFFFF"/>
                </a:solidFill>
                <a:latin typeface="Times" charset="0"/>
                <a:ea typeface="MS PGothic" charset="0"/>
                <a:cs typeface="MS PGothic" charset="0"/>
              </a:rPr>
              <a:t>….J Schwartz… </a:t>
            </a:r>
            <a:r>
              <a:rPr lang="en-US" sz="2000" dirty="0" smtClean="0">
                <a:solidFill>
                  <a:srgbClr val="FFFFFF"/>
                </a:solidFill>
                <a:latin typeface="Times" charset="0"/>
                <a:ea typeface="MS PGothic" charset="0"/>
                <a:cs typeface="MS PGothic" charset="0"/>
              </a:rPr>
              <a:t>et al</a:t>
            </a:r>
            <a:r>
              <a:rPr lang="en-US" sz="2000" dirty="0">
                <a:solidFill>
                  <a:srgbClr val="FFFFFF"/>
                </a:solidFill>
                <a:latin typeface="Times" charset="0"/>
                <a:ea typeface="MS PGothic" charset="0"/>
                <a:cs typeface="MS PGothic" charset="0"/>
              </a:rPr>
              <a:t>. </a:t>
            </a:r>
            <a:r>
              <a:rPr lang="en-US" sz="2000" i="1" dirty="0">
                <a:solidFill>
                  <a:srgbClr val="FFFFFF"/>
                </a:solidFill>
                <a:latin typeface="Times" charset="0"/>
                <a:ea typeface="MS PGothic" charset="0"/>
                <a:cs typeface="MS PGothic" charset="0"/>
              </a:rPr>
              <a:t>Science, </a:t>
            </a:r>
            <a:r>
              <a:rPr lang="en-US" sz="2000" dirty="0">
                <a:solidFill>
                  <a:srgbClr val="FFFFFF"/>
                </a:solidFill>
                <a:latin typeface="Times" charset="0"/>
                <a:ea typeface="MS PGothic" charset="0"/>
                <a:cs typeface="MS PGothic" charset="0"/>
              </a:rPr>
              <a:t>2012</a:t>
            </a:r>
          </a:p>
        </p:txBody>
      </p:sp>
      <p:pic>
        <p:nvPicPr>
          <p:cNvPr id="7" name="Content Placeholder 3"/>
          <p:cNvPicPr>
            <a:picLocks noGrp="1" noChangeAspect="1"/>
          </p:cNvPicPr>
          <p:nvPr>
            <p:ph idx="1"/>
          </p:nvPr>
        </p:nvPicPr>
        <p:blipFill>
          <a:blip r:embed="rId3"/>
          <a:srcRect l="-37512" r="-37512"/>
          <a:stretch>
            <a:fillRect/>
          </a:stretch>
        </p:blipFill>
        <p:spPr>
          <a:xfrm>
            <a:off x="330200" y="1877022"/>
            <a:ext cx="8595106" cy="4726977"/>
          </a:xfrm>
        </p:spPr>
      </p:pic>
    </p:spTree>
    <p:extLst>
      <p:ext uri="{BB962C8B-B14F-4D97-AF65-F5344CB8AC3E}">
        <p14:creationId xmlns:p14="http://schemas.microsoft.com/office/powerpoint/2010/main" val="35035211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3810000" cy="990600"/>
          </a:xfrm>
        </p:spPr>
        <p:txBody>
          <a:bodyPr/>
          <a:lstStyle/>
          <a:p>
            <a:pPr>
              <a:defRPr/>
            </a:pPr>
            <a:r>
              <a:rPr lang="en-US" b="1" i="1" dirty="0" smtClean="0">
                <a:solidFill>
                  <a:schemeClr val="tx2"/>
                </a:solidFill>
              </a:rPr>
              <a:t>Cost of cleaner energy:	</a:t>
            </a:r>
          </a:p>
          <a:p>
            <a:pPr marL="0" indent="0">
              <a:buFontTx/>
              <a:buNone/>
              <a:defRPr/>
            </a:pPr>
            <a:r>
              <a:rPr lang="en-US" b="1" i="1" dirty="0">
                <a:solidFill>
                  <a:srgbClr val="FFFFFF"/>
                </a:solidFill>
              </a:rPr>
              <a:t> </a:t>
            </a:r>
            <a:r>
              <a:rPr lang="en-US" b="1" i="1" dirty="0" smtClean="0">
                <a:solidFill>
                  <a:srgbClr val="FFFFFF"/>
                </a:solidFill>
              </a:rPr>
              <a:t> &lt; $30/ tCO</a:t>
            </a:r>
            <a:r>
              <a:rPr lang="en-US" b="1" i="1" baseline="-25000" dirty="0" smtClean="0">
                <a:solidFill>
                  <a:srgbClr val="FFFFFF"/>
                </a:solidFill>
              </a:rPr>
              <a:t>2 </a:t>
            </a:r>
          </a:p>
        </p:txBody>
      </p:sp>
      <p:sp>
        <p:nvSpPr>
          <p:cNvPr id="166914" name="TextBox 6"/>
          <p:cNvSpPr txBox="1">
            <a:spLocks noChangeArrowheads="1"/>
          </p:cNvSpPr>
          <p:nvPr/>
        </p:nvSpPr>
        <p:spPr bwMode="auto">
          <a:xfrm>
            <a:off x="6768857" y="6355017"/>
            <a:ext cx="2105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dirty="0" smtClean="0">
                <a:solidFill>
                  <a:srgbClr val="FFFFFF"/>
                </a:solidFill>
              </a:rPr>
              <a:t>West et al. 2013 </a:t>
            </a:r>
            <a:endParaRPr lang="en-US" sz="1800" dirty="0">
              <a:solidFill>
                <a:srgbClr val="FFFFFF"/>
              </a:solidFill>
            </a:endParaRPr>
          </a:p>
        </p:txBody>
      </p:sp>
      <p:pic>
        <p:nvPicPr>
          <p:cNvPr id="166915" name="Picture 10" descr="Smoke-Stack-from-Sugar-Factory-in-Belle-Glade-Florid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42672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a:grpSpLocks/>
          </p:cNvGrpSpPr>
          <p:nvPr/>
        </p:nvGrpSpPr>
        <p:grpSpPr bwMode="auto">
          <a:xfrm>
            <a:off x="4673600" y="533400"/>
            <a:ext cx="4302642" cy="4876800"/>
            <a:chOff x="4673600" y="533400"/>
            <a:chExt cx="4302642" cy="4876800"/>
          </a:xfrm>
        </p:grpSpPr>
        <p:sp>
          <p:nvSpPr>
            <p:cNvPr id="166921" name="Content Placeholder 2"/>
            <p:cNvSpPr txBox="1">
              <a:spLocks/>
            </p:cNvSpPr>
            <p:nvPr/>
          </p:nvSpPr>
          <p:spPr bwMode="auto">
            <a:xfrm>
              <a:off x="4673600" y="533400"/>
              <a:ext cx="430264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20000"/>
                </a:spcBef>
                <a:spcAft>
                  <a:spcPct val="0"/>
                </a:spcAft>
                <a:buFontTx/>
                <a:buChar char="•"/>
              </a:pPr>
              <a:r>
                <a:rPr lang="en-US" sz="3200" b="1" i="1" dirty="0">
                  <a:solidFill>
                    <a:srgbClr val="FFFF00"/>
                  </a:solidFill>
                </a:rPr>
                <a:t>Benefits of cleaner energy</a:t>
              </a:r>
              <a:r>
                <a:rPr lang="en-US" sz="3200" b="1" i="1" dirty="0" smtClean="0">
                  <a:solidFill>
                    <a:srgbClr val="FFFF00"/>
                  </a:solidFill>
                </a:rPr>
                <a:t>:</a:t>
              </a:r>
            </a:p>
            <a:p>
              <a:pPr defTabSz="914400" fontAlgn="base">
                <a:spcBef>
                  <a:spcPct val="20000"/>
                </a:spcBef>
                <a:spcAft>
                  <a:spcPct val="0"/>
                </a:spcAft>
                <a:buFontTx/>
                <a:buChar char="•"/>
              </a:pPr>
              <a:r>
                <a:rPr lang="en-US" sz="3200" b="1" i="1" dirty="0" smtClean="0">
                  <a:solidFill>
                    <a:srgbClr val="FFFFFF"/>
                  </a:solidFill>
                </a:rPr>
                <a:t>$200*/ </a:t>
              </a:r>
              <a:r>
                <a:rPr lang="en-US" sz="3200" b="1" i="1" dirty="0">
                  <a:solidFill>
                    <a:srgbClr val="FFFFFF"/>
                  </a:solidFill>
                </a:rPr>
                <a:t>tCO</a:t>
              </a:r>
              <a:r>
                <a:rPr lang="en-US" sz="3200" b="1" i="1" baseline="-25000" dirty="0">
                  <a:solidFill>
                    <a:srgbClr val="FFFFFF"/>
                  </a:solidFill>
                </a:rPr>
                <a:t>2</a:t>
              </a:r>
            </a:p>
          </p:txBody>
        </p:sp>
        <p:pic>
          <p:nvPicPr>
            <p:cNvPr id="166922" name="Picture 11" descr="After-Bariatric-Surgery-Take-a-Deep-Breat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622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a:spLocks noChangeArrowheads="1"/>
          </p:cNvSpPr>
          <p:nvPr/>
        </p:nvSpPr>
        <p:spPr bwMode="auto">
          <a:xfrm>
            <a:off x="228600" y="2373313"/>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2000">
                <a:solidFill>
                  <a:srgbClr val="FFFFFF"/>
                </a:solidFill>
              </a:rPr>
              <a:t>WHICH NUMBER IS BIGGER???</a:t>
            </a:r>
          </a:p>
        </p:txBody>
      </p:sp>
      <p:grpSp>
        <p:nvGrpSpPr>
          <p:cNvPr id="5" name="Group 4"/>
          <p:cNvGrpSpPr/>
          <p:nvPr/>
        </p:nvGrpSpPr>
        <p:grpSpPr>
          <a:xfrm>
            <a:off x="2583194" y="5475715"/>
            <a:ext cx="6393048" cy="769442"/>
            <a:chOff x="2583194" y="5475715"/>
            <a:chExt cx="6393048" cy="769442"/>
          </a:xfrm>
        </p:grpSpPr>
        <p:sp>
          <p:nvSpPr>
            <p:cNvPr id="2" name="TextBox 1"/>
            <p:cNvSpPr txBox="1"/>
            <p:nvPr/>
          </p:nvSpPr>
          <p:spPr>
            <a:xfrm>
              <a:off x="4834375" y="5475715"/>
              <a:ext cx="2714947" cy="369332"/>
            </a:xfrm>
            <a:prstGeom prst="rect">
              <a:avLst/>
            </a:prstGeom>
            <a:noFill/>
          </p:spPr>
          <p:txBody>
            <a:bodyPr wrap="square" rtlCol="0">
              <a:spAutoFit/>
            </a:bodyPr>
            <a:lstStyle/>
            <a:p>
              <a:r>
                <a:rPr lang="en-US" dirty="0">
                  <a:solidFill>
                    <a:srgbClr val="FFFFFF"/>
                  </a:solidFill>
                  <a:latin typeface="Arial"/>
                </a:rPr>
                <a:t>(* Range: $50 to $380)</a:t>
              </a:r>
            </a:p>
          </p:txBody>
        </p:sp>
        <p:sp>
          <p:nvSpPr>
            <p:cNvPr id="4" name="TextBox 3"/>
            <p:cNvSpPr txBox="1"/>
            <p:nvPr/>
          </p:nvSpPr>
          <p:spPr>
            <a:xfrm>
              <a:off x="2583194" y="5845047"/>
              <a:ext cx="6393048" cy="400110"/>
            </a:xfrm>
            <a:prstGeom prst="rect">
              <a:avLst/>
            </a:prstGeom>
            <a:noFill/>
          </p:spPr>
          <p:txBody>
            <a:bodyPr wrap="square" rtlCol="0">
              <a:spAutoFit/>
            </a:bodyPr>
            <a:lstStyle/>
            <a:p>
              <a:r>
                <a:rPr lang="en-US" sz="2000" dirty="0">
                  <a:solidFill>
                    <a:srgbClr val="FFFFFF"/>
                  </a:solidFill>
                  <a:latin typeface="Arial"/>
                </a:rPr>
                <a:t>For E. Asia, co-benefits are </a:t>
              </a:r>
              <a:r>
                <a:rPr lang="en-US" sz="2000" b="1" dirty="0">
                  <a:solidFill>
                    <a:srgbClr val="FFFFFF"/>
                  </a:solidFill>
                  <a:latin typeface="Arial"/>
                </a:rPr>
                <a:t>10 to 70 times</a:t>
              </a:r>
              <a:r>
                <a:rPr lang="en-US" sz="2000" dirty="0">
                  <a:solidFill>
                    <a:srgbClr val="FFFFFF"/>
                  </a:solidFill>
                  <a:latin typeface="Arial"/>
                </a:rPr>
                <a:t> greater</a:t>
              </a:r>
            </a:p>
          </p:txBody>
        </p:sp>
      </p:grpSp>
    </p:spTree>
    <p:extLst>
      <p:ext uri="{BB962C8B-B14F-4D97-AF65-F5344CB8AC3E}">
        <p14:creationId xmlns:p14="http://schemas.microsoft.com/office/powerpoint/2010/main" val="35612908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5497" b="-5497"/>
          <a:stretch>
            <a:fillRect/>
          </a:stretch>
        </p:blipFill>
        <p:spPr>
          <a:xfrm>
            <a:off x="457200" y="0"/>
            <a:ext cx="8229600" cy="4525963"/>
          </a:xfrm>
        </p:spPr>
      </p:pic>
      <p:sp>
        <p:nvSpPr>
          <p:cNvPr id="5" name="Oval Callout 4"/>
          <p:cNvSpPr/>
          <p:nvPr/>
        </p:nvSpPr>
        <p:spPr>
          <a:xfrm>
            <a:off x="2387600" y="4267199"/>
            <a:ext cx="4318000" cy="2379133"/>
          </a:xfrm>
          <a:prstGeom prst="wedgeEllipseCallout">
            <a:avLst>
              <a:gd name="adj1" fmla="val -47662"/>
              <a:gd name="adj2" fmla="val -469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a:endParaRPr>
          </a:p>
        </p:txBody>
      </p:sp>
      <p:sp>
        <p:nvSpPr>
          <p:cNvPr id="6" name="TextBox 5"/>
          <p:cNvSpPr txBox="1"/>
          <p:nvPr/>
        </p:nvSpPr>
        <p:spPr>
          <a:xfrm>
            <a:off x="2802454" y="4538128"/>
            <a:ext cx="3843869" cy="1815882"/>
          </a:xfrm>
          <a:prstGeom prst="rect">
            <a:avLst/>
          </a:prstGeom>
          <a:noFill/>
        </p:spPr>
        <p:txBody>
          <a:bodyPr wrap="square" rtlCol="0">
            <a:spAutoFit/>
          </a:bodyPr>
          <a:lstStyle/>
          <a:p>
            <a:r>
              <a:rPr lang="en-US" sz="2800" b="1" dirty="0">
                <a:solidFill>
                  <a:srgbClr val="FFFF00"/>
                </a:solidFill>
                <a:latin typeface="Arial"/>
              </a:rPr>
              <a:t>“…health benefits…can offset 26-1050% of the cost of US carbon </a:t>
            </a:r>
            <a:r>
              <a:rPr lang="en-US" sz="2800" b="1" dirty="0" smtClean="0">
                <a:solidFill>
                  <a:srgbClr val="FFFF00"/>
                </a:solidFill>
                <a:latin typeface="Arial"/>
              </a:rPr>
              <a:t>policies”</a:t>
            </a:r>
            <a:endParaRPr lang="en-US" sz="2800" b="1" dirty="0">
              <a:solidFill>
                <a:srgbClr val="FFFF00"/>
              </a:solidFill>
              <a:latin typeface="Arial"/>
            </a:endParaRPr>
          </a:p>
        </p:txBody>
      </p:sp>
    </p:spTree>
    <p:extLst>
      <p:ext uri="{BB962C8B-B14F-4D97-AF65-F5344CB8AC3E}">
        <p14:creationId xmlns:p14="http://schemas.microsoft.com/office/powerpoint/2010/main" val="1361638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mate-change-policy-poster-main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524" y="1313026"/>
            <a:ext cx="3946045" cy="4572000"/>
          </a:xfrm>
          <a:prstGeom prst="rect">
            <a:avLst/>
          </a:prstGeom>
        </p:spPr>
      </p:pic>
      <p:sp>
        <p:nvSpPr>
          <p:cNvPr id="3" name="TextBox 2"/>
          <p:cNvSpPr txBox="1"/>
          <p:nvPr/>
        </p:nvSpPr>
        <p:spPr>
          <a:xfrm>
            <a:off x="522369" y="1231093"/>
            <a:ext cx="3103480" cy="5318380"/>
          </a:xfrm>
          <a:prstGeom prst="rect">
            <a:avLst/>
          </a:prstGeom>
          <a:noFill/>
        </p:spPr>
        <p:txBody>
          <a:bodyPr wrap="square" rtlCol="0">
            <a:spAutoFit/>
          </a:bodyPr>
          <a:lstStyle/>
          <a:p>
            <a:endParaRPr lang="en-US" sz="2000" b="1" dirty="0" smtClean="0">
              <a:solidFill>
                <a:srgbClr val="008000"/>
              </a:solidFill>
              <a:latin typeface="Helvetica Neue Medium"/>
              <a:cs typeface="Helvetica Neue Medium"/>
            </a:endParaRPr>
          </a:p>
          <a:p>
            <a:r>
              <a:rPr lang="en-US" sz="2000" b="1" dirty="0" smtClean="0">
                <a:solidFill>
                  <a:srgbClr val="008000"/>
                </a:solidFill>
                <a:latin typeface="Helvetica Neue Medium"/>
                <a:cs typeface="Helvetica Neue Medium"/>
              </a:rPr>
              <a:t>Open until Dec. 31, 2015</a:t>
            </a:r>
          </a:p>
          <a:p>
            <a:endParaRPr lang="en-US" dirty="0">
              <a:solidFill>
                <a:prstClr val="black"/>
              </a:solidFill>
              <a:latin typeface="Helvetica Neue Medium"/>
              <a:cs typeface="Helvetica Neue Medium"/>
            </a:endParaRPr>
          </a:p>
          <a:p>
            <a:endParaRPr lang="en-US" sz="2000" b="1" dirty="0" smtClean="0">
              <a:solidFill>
                <a:srgbClr val="008000"/>
              </a:solidFill>
              <a:latin typeface="Helvetica Neue Medium"/>
              <a:cs typeface="Helvetica Neue Medium"/>
            </a:endParaRPr>
          </a:p>
          <a:p>
            <a:endParaRPr lang="en-US" sz="2000" b="1" dirty="0">
              <a:solidFill>
                <a:srgbClr val="008000"/>
              </a:solidFill>
              <a:latin typeface="Helvetica Neue Medium"/>
              <a:cs typeface="Helvetica Neue Medium"/>
            </a:endParaRPr>
          </a:p>
          <a:p>
            <a:endParaRPr lang="en-US" sz="2000" b="1" dirty="0" smtClean="0">
              <a:solidFill>
                <a:srgbClr val="008000"/>
              </a:solidFill>
              <a:latin typeface="Helvetica Neue Medium"/>
              <a:cs typeface="Helvetica Neue Medium"/>
            </a:endParaRPr>
          </a:p>
          <a:p>
            <a:endParaRPr lang="en-US" sz="2000" b="1" dirty="0" smtClean="0">
              <a:solidFill>
                <a:srgbClr val="008000"/>
              </a:solidFill>
              <a:latin typeface="Helvetica Neue Medium"/>
              <a:cs typeface="Helvetica Neue Medium"/>
            </a:endParaRPr>
          </a:p>
          <a:p>
            <a:r>
              <a:rPr lang="en-US" sz="2000" b="1" dirty="0" smtClean="0">
                <a:solidFill>
                  <a:srgbClr val="008000"/>
                </a:solidFill>
                <a:latin typeface="Helvetica Neue Medium"/>
                <a:cs typeface="Helvetica Neue Medium"/>
              </a:rPr>
              <a:t>Led by Jonathan Patz</a:t>
            </a:r>
          </a:p>
          <a:p>
            <a:pPr>
              <a:lnSpc>
                <a:spcPct val="130000"/>
              </a:lnSpc>
            </a:pPr>
            <a:r>
              <a:rPr lang="en-US" sz="1400" dirty="0" smtClean="0">
                <a:solidFill>
                  <a:prstClr val="black"/>
                </a:solidFill>
                <a:latin typeface="Helvetica Neue Medium"/>
                <a:cs typeface="Helvetica Neue Medium"/>
              </a:rPr>
              <a:t>Professor and</a:t>
            </a:r>
            <a:r>
              <a:rPr lang="en-US" sz="1400" dirty="0">
                <a:solidFill>
                  <a:prstClr val="black"/>
                </a:solidFill>
                <a:latin typeface="Helvetica Neue Medium"/>
                <a:cs typeface="Helvetica Neue Medium"/>
              </a:rPr>
              <a:t> </a:t>
            </a:r>
            <a:r>
              <a:rPr lang="en-US" sz="1400" dirty="0" smtClean="0">
                <a:solidFill>
                  <a:prstClr val="black"/>
                </a:solidFill>
                <a:latin typeface="Helvetica Neue Medium"/>
                <a:cs typeface="Helvetica Neue Medium"/>
              </a:rPr>
              <a:t>John P. Holton Chair</a:t>
            </a:r>
            <a:endParaRPr lang="en-US" sz="1600" dirty="0" smtClean="0">
              <a:solidFill>
                <a:srgbClr val="008000"/>
              </a:solidFill>
              <a:latin typeface="Helvetica Neue"/>
              <a:cs typeface="Helvetica Neue"/>
            </a:endParaRPr>
          </a:p>
          <a:p>
            <a:pPr>
              <a:lnSpc>
                <a:spcPct val="130000"/>
              </a:lnSpc>
            </a:pPr>
            <a:endParaRPr lang="en-US" sz="1600" dirty="0">
              <a:solidFill>
                <a:srgbClr val="008000"/>
              </a:solidFill>
              <a:latin typeface="Helvetica Neue"/>
              <a:cs typeface="Helvetica Neue"/>
            </a:endParaRPr>
          </a:p>
          <a:p>
            <a:pPr>
              <a:lnSpc>
                <a:spcPct val="130000"/>
              </a:lnSpc>
            </a:pPr>
            <a:endParaRPr lang="en-US" sz="1600" dirty="0" smtClean="0">
              <a:solidFill>
                <a:srgbClr val="008000"/>
              </a:solidFill>
              <a:latin typeface="Helvetica Neue"/>
              <a:cs typeface="Helvetica Neue"/>
            </a:endParaRPr>
          </a:p>
          <a:p>
            <a:pPr>
              <a:lnSpc>
                <a:spcPct val="130000"/>
              </a:lnSpc>
            </a:pPr>
            <a:endParaRPr lang="en-US" sz="1600" dirty="0" smtClean="0">
              <a:solidFill>
                <a:srgbClr val="008000"/>
              </a:solidFill>
              <a:latin typeface="Helvetica Neue"/>
              <a:cs typeface="Helvetica Neue"/>
            </a:endParaRPr>
          </a:p>
          <a:p>
            <a:pPr>
              <a:lnSpc>
                <a:spcPct val="130000"/>
              </a:lnSpc>
            </a:pPr>
            <a:endParaRPr lang="en-US" sz="1600" dirty="0" smtClean="0">
              <a:solidFill>
                <a:srgbClr val="008000"/>
              </a:solidFill>
              <a:latin typeface="Helvetica Neue"/>
              <a:cs typeface="Helvetica Neue"/>
            </a:endParaRPr>
          </a:p>
          <a:p>
            <a:pPr>
              <a:lnSpc>
                <a:spcPct val="130000"/>
              </a:lnSpc>
            </a:pPr>
            <a:r>
              <a:rPr lang="en-US" sz="1600" dirty="0" smtClean="0">
                <a:solidFill>
                  <a:srgbClr val="008000"/>
                </a:solidFill>
                <a:latin typeface="Helvetica Neue"/>
                <a:cs typeface="Helvetica Neue"/>
              </a:rPr>
              <a:t>To register for the MOOC:</a:t>
            </a:r>
          </a:p>
          <a:p>
            <a:pPr>
              <a:lnSpc>
                <a:spcPct val="130000"/>
              </a:lnSpc>
            </a:pPr>
            <a:endParaRPr lang="en-US" sz="1600" dirty="0" smtClean="0">
              <a:solidFill>
                <a:srgbClr val="008000"/>
              </a:solidFill>
              <a:latin typeface="Helvetica Neue"/>
              <a:cs typeface="Helvetica Neue"/>
            </a:endParaRPr>
          </a:p>
          <a:p>
            <a:endParaRPr lang="en-US" dirty="0" smtClean="0">
              <a:solidFill>
                <a:prstClr val="black"/>
              </a:solidFill>
              <a:latin typeface="Helvetica Neue"/>
              <a:cs typeface="Helvetica Neue"/>
            </a:endParaRPr>
          </a:p>
          <a:p>
            <a:endParaRPr lang="en-US" dirty="0">
              <a:solidFill>
                <a:prstClr val="black"/>
              </a:solidFill>
              <a:latin typeface="Calibri"/>
            </a:endParaRPr>
          </a:p>
        </p:txBody>
      </p:sp>
      <p:sp>
        <p:nvSpPr>
          <p:cNvPr id="4" name="TextBox 3"/>
          <p:cNvSpPr txBox="1"/>
          <p:nvPr/>
        </p:nvSpPr>
        <p:spPr>
          <a:xfrm>
            <a:off x="522368" y="5812820"/>
            <a:ext cx="7859631" cy="954107"/>
          </a:xfrm>
          <a:prstGeom prst="rect">
            <a:avLst/>
          </a:prstGeom>
          <a:noFill/>
        </p:spPr>
        <p:txBody>
          <a:bodyPr wrap="square" rtlCol="0">
            <a:spAutoFit/>
          </a:bodyPr>
          <a:lstStyle/>
          <a:p>
            <a:r>
              <a:rPr lang="en-US" sz="2800" dirty="0" smtClean="0">
                <a:solidFill>
                  <a:srgbClr val="008000"/>
                </a:solidFill>
                <a:latin typeface="Helvetica Neue Medium"/>
                <a:cs typeface="Helvetica Neue Medium"/>
                <a:hlinkClick r:id="rId3"/>
              </a:rPr>
              <a:t>https://www.coursera.org/course/ccandph</a:t>
            </a:r>
            <a:endParaRPr lang="en-US" sz="2800" dirty="0" smtClean="0">
              <a:solidFill>
                <a:srgbClr val="008000"/>
              </a:solidFill>
              <a:latin typeface="Helvetica Neue Medium"/>
              <a:cs typeface="Helvetica Neue Medium"/>
            </a:endParaRPr>
          </a:p>
          <a:p>
            <a:endParaRPr lang="en-US" sz="2800" dirty="0">
              <a:solidFill>
                <a:prstClr val="black"/>
              </a:solidFill>
              <a:latin typeface="Calibri"/>
            </a:endParaRPr>
          </a:p>
        </p:txBody>
      </p:sp>
      <p:sp>
        <p:nvSpPr>
          <p:cNvPr id="5" name="TextBox 4"/>
          <p:cNvSpPr txBox="1"/>
          <p:nvPr/>
        </p:nvSpPr>
        <p:spPr>
          <a:xfrm>
            <a:off x="524738" y="362859"/>
            <a:ext cx="6739571" cy="738664"/>
          </a:xfrm>
          <a:prstGeom prst="rect">
            <a:avLst/>
          </a:prstGeom>
          <a:noFill/>
        </p:spPr>
        <p:txBody>
          <a:bodyPr wrap="square" rtlCol="0">
            <a:spAutoFit/>
          </a:bodyPr>
          <a:lstStyle/>
          <a:p>
            <a:r>
              <a:rPr lang="en-US" sz="1400" dirty="0" smtClean="0">
                <a:solidFill>
                  <a:prstClr val="black"/>
                </a:solidFill>
                <a:latin typeface="Helvetica Neue"/>
                <a:cs typeface="Helvetica Neue"/>
              </a:rPr>
              <a:t>UW-Madison Massive Open Online Course:</a:t>
            </a:r>
          </a:p>
          <a:p>
            <a:r>
              <a:rPr lang="en-US" sz="2800" dirty="0" smtClean="0">
                <a:solidFill>
                  <a:srgbClr val="008000"/>
                </a:solidFill>
                <a:latin typeface="Helvetica Neue Bold Condensed"/>
                <a:cs typeface="Helvetica Neue Bold Condensed"/>
              </a:rPr>
              <a:t>“Climate Change Policy and Public Health”</a:t>
            </a:r>
          </a:p>
        </p:txBody>
      </p:sp>
      <p:sp>
        <p:nvSpPr>
          <p:cNvPr id="6" name="TextBox 5"/>
          <p:cNvSpPr txBox="1"/>
          <p:nvPr/>
        </p:nvSpPr>
        <p:spPr>
          <a:xfrm>
            <a:off x="3676648" y="1337739"/>
            <a:ext cx="5518151" cy="4493537"/>
          </a:xfrm>
          <a:prstGeom prst="rect">
            <a:avLst/>
          </a:prstGeom>
          <a:solidFill>
            <a:schemeClr val="bg2"/>
          </a:solidFill>
        </p:spPr>
        <p:txBody>
          <a:bodyPr wrap="square" rtlCol="0">
            <a:spAutoFit/>
          </a:bodyPr>
          <a:lstStyle/>
          <a:p>
            <a:r>
              <a:rPr lang="en-US" sz="2200" dirty="0" smtClean="0"/>
              <a:t>FOR CASE STUDIES, TODAY’S PANELISTS:</a:t>
            </a:r>
          </a:p>
          <a:p>
            <a:endParaRPr lang="en-US" sz="2200" dirty="0"/>
          </a:p>
          <a:p>
            <a:r>
              <a:rPr lang="en-US" sz="2200" dirty="0" smtClean="0"/>
              <a:t>Dr</a:t>
            </a:r>
            <a:r>
              <a:rPr lang="en-US" sz="2200" dirty="0"/>
              <a:t>. </a:t>
            </a:r>
            <a:r>
              <a:rPr lang="en-US" sz="2200" dirty="0" err="1"/>
              <a:t>Bayazit</a:t>
            </a:r>
            <a:r>
              <a:rPr lang="en-US" sz="2200" dirty="0"/>
              <a:t> </a:t>
            </a:r>
            <a:r>
              <a:rPr lang="en-US" sz="2200" dirty="0" err="1"/>
              <a:t>Ilhan</a:t>
            </a:r>
            <a:r>
              <a:rPr lang="en-US" sz="2200" dirty="0"/>
              <a:t>, President of the Turkish Medical </a:t>
            </a:r>
            <a:r>
              <a:rPr lang="en-US" sz="2200" dirty="0" smtClean="0"/>
              <a:t>Association</a:t>
            </a:r>
          </a:p>
          <a:p>
            <a:endParaRPr lang="en-US" sz="2200" dirty="0"/>
          </a:p>
          <a:p>
            <a:r>
              <a:rPr lang="en-US" sz="2200" dirty="0" smtClean="0"/>
              <a:t>Ms</a:t>
            </a:r>
            <a:r>
              <a:rPr lang="en-US" sz="2200" dirty="0"/>
              <a:t>. </a:t>
            </a:r>
            <a:r>
              <a:rPr lang="en-US" sz="2200" dirty="0" err="1"/>
              <a:t>Weronika</a:t>
            </a:r>
            <a:r>
              <a:rPr lang="en-US" sz="2200" dirty="0"/>
              <a:t> </a:t>
            </a:r>
            <a:r>
              <a:rPr lang="en-US" sz="2200" dirty="0" err="1"/>
              <a:t>Piestrzyńska</a:t>
            </a:r>
            <a:r>
              <a:rPr lang="en-US" sz="2200" dirty="0"/>
              <a:t>, Communications Adviser (Coal and Health), HEAL </a:t>
            </a:r>
            <a:r>
              <a:rPr lang="en-US" sz="2200" dirty="0" smtClean="0"/>
              <a:t>Poland</a:t>
            </a:r>
          </a:p>
          <a:p>
            <a:endParaRPr lang="en-US" sz="2200" dirty="0"/>
          </a:p>
          <a:p>
            <a:r>
              <a:rPr lang="en-US" sz="2200" dirty="0" smtClean="0"/>
              <a:t>Dr</a:t>
            </a:r>
            <a:r>
              <a:rPr lang="en-US" sz="2200" dirty="0"/>
              <a:t>. Renzo </a:t>
            </a:r>
            <a:r>
              <a:rPr lang="en-US" sz="2200" dirty="0" err="1"/>
              <a:t>Guinto</a:t>
            </a:r>
            <a:r>
              <a:rPr lang="en-US" sz="2200" dirty="0"/>
              <a:t>, Coordinator, Health Care Without Harm </a:t>
            </a:r>
            <a:r>
              <a:rPr lang="en-US" sz="2200" dirty="0" smtClean="0"/>
              <a:t>Asia</a:t>
            </a:r>
          </a:p>
          <a:p>
            <a:endParaRPr lang="en-US" sz="2200" dirty="0"/>
          </a:p>
          <a:p>
            <a:r>
              <a:rPr lang="en-US" sz="2200" dirty="0" smtClean="0"/>
              <a:t>Dr</a:t>
            </a:r>
            <a:r>
              <a:rPr lang="en-US" sz="2200" dirty="0"/>
              <a:t>. K. </a:t>
            </a:r>
            <a:r>
              <a:rPr lang="en-US" sz="2200" dirty="0" err="1"/>
              <a:t>Srinath</a:t>
            </a:r>
            <a:r>
              <a:rPr lang="en-US" sz="2200" dirty="0"/>
              <a:t> Reddy, President of the Public Health Foundation, </a:t>
            </a:r>
            <a:r>
              <a:rPr lang="en-US" sz="2200" dirty="0" smtClean="0"/>
              <a:t>India</a:t>
            </a:r>
          </a:p>
        </p:txBody>
      </p:sp>
    </p:spTree>
    <p:extLst>
      <p:ext uri="{BB962C8B-B14F-4D97-AF65-F5344CB8AC3E}">
        <p14:creationId xmlns:p14="http://schemas.microsoft.com/office/powerpoint/2010/main" val="4097547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a:xfrm>
            <a:off x="457200" y="122241"/>
            <a:ext cx="8229600" cy="1143000"/>
          </a:xfrm>
        </p:spPr>
        <p:txBody>
          <a:bodyPr/>
          <a:lstStyle/>
          <a:p>
            <a:r>
              <a:rPr lang="en-US" dirty="0" smtClean="0">
                <a:latin typeface="Arial" charset="0"/>
                <a:ea typeface="MS PGothic" charset="0"/>
                <a:cs typeface="MS PGothic" charset="0"/>
              </a:rPr>
              <a:t>Future Projections</a:t>
            </a:r>
            <a:endParaRPr lang="en-US" dirty="0">
              <a:latin typeface="Arial" charset="0"/>
              <a:ea typeface="ＭＳ Ｐゴシック" charset="0"/>
              <a:cs typeface="ＭＳ Ｐゴシック" charset="0"/>
            </a:endParaRPr>
          </a:p>
        </p:txBody>
      </p:sp>
      <p:pic>
        <p:nvPicPr>
          <p:cNvPr id="35842" name="Picture 4" descr="SPM_Fig8_SurfaceTemp.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417638"/>
            <a:ext cx="8597900"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457200" y="5189538"/>
            <a:ext cx="82296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defTabSz="914400" eaLnBrk="0" fontAlgn="base" hangingPunct="0">
              <a:spcBef>
                <a:spcPct val="0"/>
              </a:spcBef>
              <a:spcAft>
                <a:spcPts val="1200"/>
              </a:spcAft>
            </a:pPr>
            <a:r>
              <a:rPr lang="en-US" b="1" dirty="0" smtClean="0">
                <a:solidFill>
                  <a:srgbClr val="FFFFFF"/>
                </a:solidFill>
                <a:latin typeface="Calibri" charset="0"/>
                <a:cs typeface="Calibri" charset="0"/>
              </a:rPr>
              <a:t>Range:  from 1 – 7°C average global warming by 2100</a:t>
            </a:r>
            <a:endParaRPr lang="en-US" dirty="0" smtClean="0">
              <a:solidFill>
                <a:srgbClr val="FFFFFF"/>
              </a:solidFill>
              <a:latin typeface="Calibri" charset="0"/>
              <a:cs typeface="Calibri" charset="0"/>
            </a:endParaRPr>
          </a:p>
          <a:p>
            <a:pPr defTabSz="914400" eaLnBrk="0" fontAlgn="base" hangingPunct="0">
              <a:spcBef>
                <a:spcPct val="0"/>
              </a:spcBef>
              <a:spcAft>
                <a:spcPts val="1200"/>
              </a:spcAft>
            </a:pPr>
            <a:r>
              <a:rPr lang="en-US" dirty="0">
                <a:solidFill>
                  <a:srgbClr val="FFFFFF"/>
                </a:solidFill>
                <a:latin typeface="Calibri" charset="0"/>
                <a:cs typeface="Calibri" charset="0"/>
              </a:rPr>
              <a:t>	</a:t>
            </a:r>
            <a:r>
              <a:rPr lang="en-US" dirty="0" smtClean="0">
                <a:solidFill>
                  <a:srgbClr val="FFFFFF"/>
                </a:solidFill>
                <a:latin typeface="Calibri" charset="0"/>
                <a:cs typeface="Calibri" charset="0"/>
              </a:rPr>
              <a:t>						IPCC, AR5,  2013</a:t>
            </a:r>
            <a:endParaRPr lang="en-US" dirty="0">
              <a:solidFill>
                <a:srgbClr val="FFFFFF"/>
              </a:solidFill>
              <a:latin typeface="Calibri" charset="0"/>
              <a:cs typeface="Calibri" charset="0"/>
            </a:endParaRPr>
          </a:p>
        </p:txBody>
      </p:sp>
    </p:spTree>
    <p:extLst>
      <p:ext uri="{BB962C8B-B14F-4D97-AF65-F5344CB8AC3E}">
        <p14:creationId xmlns:p14="http://schemas.microsoft.com/office/powerpoint/2010/main" val="30351308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Oval 2"/>
          <p:cNvSpPr>
            <a:spLocks noChangeArrowheads="1"/>
          </p:cNvSpPr>
          <p:nvPr/>
        </p:nvSpPr>
        <p:spPr bwMode="auto">
          <a:xfrm>
            <a:off x="617538" y="1662113"/>
            <a:ext cx="2673350" cy="1133475"/>
          </a:xfrm>
          <a:prstGeom prst="ellipse">
            <a:avLst/>
          </a:prstGeom>
          <a:solidFill>
            <a:srgbClr val="B22200"/>
          </a:solidFill>
          <a:ln w="12700">
            <a:solidFill>
              <a:schemeClr val="tx1"/>
            </a:solidFill>
            <a:round/>
            <a:headEnd/>
            <a:tailEnd/>
          </a:ln>
          <a:effectLst>
            <a:outerShdw blurRad="63500" dist="107763" dir="2700000" algn="ctr" rotWithShape="0">
              <a:schemeClr val="tx2">
                <a:alpha val="74998"/>
              </a:scheme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Times" charset="0"/>
              <a:ea typeface="ＭＳ Ｐゴシック" charset="0"/>
              <a:cs typeface="ＭＳ Ｐゴシック" charset="0"/>
            </a:endParaRPr>
          </a:p>
        </p:txBody>
      </p:sp>
      <p:sp>
        <p:nvSpPr>
          <p:cNvPr id="52226" name="Rectangle 3"/>
          <p:cNvSpPr>
            <a:spLocks noChangeArrowheads="1"/>
          </p:cNvSpPr>
          <p:nvPr/>
        </p:nvSpPr>
        <p:spPr bwMode="auto">
          <a:xfrm>
            <a:off x="1258888" y="1941513"/>
            <a:ext cx="209391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lnSpc>
                <a:spcPct val="70000"/>
              </a:lnSpc>
              <a:spcBef>
                <a:spcPct val="50000"/>
              </a:spcBef>
              <a:spcAft>
                <a:spcPct val="0"/>
              </a:spcAft>
            </a:pPr>
            <a:r>
              <a:rPr lang="en-US" sz="2200" b="1">
                <a:solidFill>
                  <a:srgbClr val="000000"/>
                </a:solidFill>
                <a:latin typeface="Times" charset="0"/>
                <a:ea typeface="ＭＳ Ｐゴシック" charset="0"/>
                <a:cs typeface="ＭＳ Ｐゴシック" charset="0"/>
              </a:rPr>
              <a:t>CLIMATE </a:t>
            </a:r>
          </a:p>
          <a:p>
            <a:pPr defTabSz="914400" eaLnBrk="0" fontAlgn="base" hangingPunct="0">
              <a:lnSpc>
                <a:spcPct val="70000"/>
              </a:lnSpc>
              <a:spcBef>
                <a:spcPct val="50000"/>
              </a:spcBef>
              <a:spcAft>
                <a:spcPct val="0"/>
              </a:spcAft>
            </a:pPr>
            <a:r>
              <a:rPr lang="en-US" sz="2200" b="1">
                <a:solidFill>
                  <a:srgbClr val="000000"/>
                </a:solidFill>
                <a:latin typeface="Times" charset="0"/>
                <a:ea typeface="ＭＳ Ｐゴシック" charset="0"/>
                <a:cs typeface="ＭＳ Ｐゴシック" charset="0"/>
              </a:rPr>
              <a:t>CHANGE</a:t>
            </a:r>
          </a:p>
        </p:txBody>
      </p:sp>
      <p:sp>
        <p:nvSpPr>
          <p:cNvPr id="52227" name="Rectangle 4"/>
          <p:cNvSpPr>
            <a:spLocks noChangeArrowheads="1"/>
          </p:cNvSpPr>
          <p:nvPr/>
        </p:nvSpPr>
        <p:spPr bwMode="auto">
          <a:xfrm>
            <a:off x="2540000" y="969963"/>
            <a:ext cx="16764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Times" charset="0"/>
              <a:ea typeface="ＭＳ Ｐゴシック" charset="0"/>
              <a:cs typeface="ＭＳ Ｐゴシック" charset="0"/>
            </a:endParaRPr>
          </a:p>
        </p:txBody>
      </p:sp>
      <p:sp>
        <p:nvSpPr>
          <p:cNvPr id="52228" name="Rectangle 5"/>
          <p:cNvSpPr>
            <a:spLocks noChangeArrowheads="1"/>
          </p:cNvSpPr>
          <p:nvPr/>
        </p:nvSpPr>
        <p:spPr bwMode="auto">
          <a:xfrm>
            <a:off x="488950" y="3086100"/>
            <a:ext cx="32686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0"/>
              </a:spcBef>
              <a:spcAft>
                <a:spcPct val="0"/>
              </a:spcAft>
            </a:pPr>
            <a:r>
              <a:rPr lang="en-US" sz="2000" b="1" i="1">
                <a:solidFill>
                  <a:srgbClr val="FFFF00"/>
                </a:solidFill>
                <a:latin typeface="Times" charset="0"/>
                <a:ea typeface="ＭＳ Ｐゴシック" charset="0"/>
                <a:cs typeface="ＭＳ Ｐゴシック" charset="0"/>
              </a:rPr>
              <a:t>Temperature Rise </a:t>
            </a:r>
            <a:r>
              <a:rPr lang="en-US" sz="1400" baseline="30000">
                <a:solidFill>
                  <a:srgbClr val="FFFF00"/>
                </a:solidFill>
                <a:latin typeface="Times" charset="0"/>
                <a:ea typeface="ＭＳ Ｐゴシック" charset="0"/>
                <a:cs typeface="ＭＳ Ｐゴシック" charset="0"/>
              </a:rPr>
              <a:t>1</a:t>
            </a:r>
            <a:endParaRPr lang="en-US" sz="2000" b="1" i="1">
              <a:solidFill>
                <a:srgbClr val="FFFF00"/>
              </a:solidFill>
              <a:latin typeface="Times" charset="0"/>
              <a:ea typeface="ＭＳ Ｐゴシック" charset="0"/>
              <a:cs typeface="ＭＳ Ｐゴシック" charset="0"/>
            </a:endParaRPr>
          </a:p>
          <a:p>
            <a:pPr defTabSz="914400" eaLnBrk="0" fontAlgn="base" hangingPunct="0">
              <a:spcBef>
                <a:spcPct val="0"/>
              </a:spcBef>
              <a:spcAft>
                <a:spcPct val="0"/>
              </a:spcAft>
            </a:pPr>
            <a:r>
              <a:rPr lang="en-US" sz="2000" b="1" i="1">
                <a:solidFill>
                  <a:srgbClr val="FFFF00"/>
                </a:solidFill>
                <a:latin typeface="Times" charset="0"/>
                <a:ea typeface="ＭＳ Ｐゴシック" charset="0"/>
                <a:cs typeface="ＭＳ Ｐゴシック" charset="0"/>
              </a:rPr>
              <a:t>Sea level Rise </a:t>
            </a:r>
            <a:r>
              <a:rPr lang="en-US" sz="2000" baseline="30000">
                <a:solidFill>
                  <a:srgbClr val="FFFF00"/>
                </a:solidFill>
                <a:latin typeface="Times" charset="0"/>
                <a:ea typeface="ＭＳ Ｐゴシック" charset="0"/>
                <a:cs typeface="ＭＳ Ｐゴシック" charset="0"/>
              </a:rPr>
              <a:t>2</a:t>
            </a:r>
            <a:endParaRPr lang="en-US" b="1">
              <a:solidFill>
                <a:srgbClr val="FFFF00"/>
              </a:solidFill>
              <a:latin typeface="Times" charset="0"/>
              <a:ea typeface="ＭＳ Ｐゴシック" charset="0"/>
              <a:cs typeface="ＭＳ Ｐゴシック" charset="0"/>
            </a:endParaRPr>
          </a:p>
          <a:p>
            <a:pPr defTabSz="914400" eaLnBrk="0" fontAlgn="base" hangingPunct="0">
              <a:spcBef>
                <a:spcPct val="0"/>
              </a:spcBef>
              <a:spcAft>
                <a:spcPct val="0"/>
              </a:spcAft>
            </a:pPr>
            <a:r>
              <a:rPr lang="en-US" sz="2000" b="1" i="1">
                <a:solidFill>
                  <a:srgbClr val="FFFF00"/>
                </a:solidFill>
                <a:latin typeface="Times" charset="0"/>
                <a:ea typeface="ＭＳ Ｐゴシック" charset="0"/>
                <a:cs typeface="ＭＳ Ｐゴシック" charset="0"/>
              </a:rPr>
              <a:t>Hydrologic Extremes</a:t>
            </a:r>
          </a:p>
        </p:txBody>
      </p:sp>
      <p:sp>
        <p:nvSpPr>
          <p:cNvPr id="52229" name="Rectangle 6"/>
          <p:cNvSpPr>
            <a:spLocks noChangeArrowheads="1"/>
          </p:cNvSpPr>
          <p:nvPr/>
        </p:nvSpPr>
        <p:spPr bwMode="auto">
          <a:xfrm>
            <a:off x="1503363" y="4270375"/>
            <a:ext cx="18938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Times" charset="0"/>
              <a:ea typeface="ＭＳ Ｐゴシック" charset="0"/>
              <a:cs typeface="ＭＳ Ｐゴシック" charset="0"/>
            </a:endParaRPr>
          </a:p>
        </p:txBody>
      </p:sp>
      <p:sp>
        <p:nvSpPr>
          <p:cNvPr id="52230" name="Rectangle 7"/>
          <p:cNvSpPr>
            <a:spLocks noChangeArrowheads="1"/>
          </p:cNvSpPr>
          <p:nvPr/>
        </p:nvSpPr>
        <p:spPr bwMode="auto">
          <a:xfrm>
            <a:off x="3733800" y="633413"/>
            <a:ext cx="2633663" cy="6224587"/>
          </a:xfrm>
          <a:prstGeom prst="rect">
            <a:avLst/>
          </a:prstGeom>
          <a:solidFill>
            <a:srgbClr val="003300"/>
          </a:solidFill>
          <a:ln w="12700">
            <a:solidFill>
              <a:schemeClr val="bg1"/>
            </a:solidFill>
            <a:miter lim="800000"/>
            <a:headEnd/>
            <a:tailEnd/>
          </a:ln>
        </p:spPr>
        <p:txBody>
          <a:bodyPr wrap="none" anchor="ctr"/>
          <a:lstStyle/>
          <a:p>
            <a:pPr defTabSz="914400" eaLnBrk="0" fontAlgn="base" hangingPunct="0">
              <a:spcBef>
                <a:spcPct val="0"/>
              </a:spcBef>
              <a:spcAft>
                <a:spcPct val="0"/>
              </a:spcAft>
            </a:pPr>
            <a:endParaRPr lang="en-US">
              <a:solidFill>
                <a:srgbClr val="FFFFFF"/>
              </a:solidFill>
              <a:latin typeface="Times" charset="0"/>
              <a:ea typeface="ＭＳ Ｐゴシック" charset="0"/>
              <a:cs typeface="ＭＳ Ｐゴシック" charset="0"/>
            </a:endParaRPr>
          </a:p>
        </p:txBody>
      </p:sp>
      <p:sp>
        <p:nvSpPr>
          <p:cNvPr id="52231" name="Rectangle 8"/>
          <p:cNvSpPr>
            <a:spLocks noChangeArrowheads="1"/>
          </p:cNvSpPr>
          <p:nvPr/>
        </p:nvSpPr>
        <p:spPr bwMode="auto">
          <a:xfrm>
            <a:off x="3760788" y="777875"/>
            <a:ext cx="256381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50000"/>
              </a:spcBef>
              <a:spcAft>
                <a:spcPct val="0"/>
              </a:spcAft>
            </a:pPr>
            <a:r>
              <a:rPr lang="en-US" b="1" dirty="0">
                <a:solidFill>
                  <a:srgbClr val="FFFE06"/>
                </a:solidFill>
                <a:latin typeface="Times" charset="0"/>
                <a:ea typeface="ＭＳ Ｐゴシック" charset="0"/>
                <a:cs typeface="ＭＳ Ｐゴシック" charset="0"/>
              </a:rPr>
              <a:t>Urban Heat Island Effect</a:t>
            </a:r>
          </a:p>
          <a:p>
            <a:pPr algn="ctr" defTabSz="914400" eaLnBrk="0" fontAlgn="base" hangingPunct="0">
              <a:spcBef>
                <a:spcPct val="50000"/>
              </a:spcBef>
              <a:spcAft>
                <a:spcPct val="0"/>
              </a:spcAft>
            </a:pPr>
            <a:endParaRPr lang="en-US" b="1" dirty="0">
              <a:solidFill>
                <a:srgbClr val="FFFE06"/>
              </a:solidFill>
              <a:latin typeface="Times" charset="0"/>
              <a:ea typeface="ＭＳ Ｐゴシック" charset="0"/>
              <a:cs typeface="ＭＳ Ｐゴシック" charset="0"/>
            </a:endParaRPr>
          </a:p>
          <a:p>
            <a:pPr algn="ctr" defTabSz="914400" eaLnBrk="0" fontAlgn="base" hangingPunct="0">
              <a:spcBef>
                <a:spcPct val="50000"/>
              </a:spcBef>
              <a:spcAft>
                <a:spcPct val="0"/>
              </a:spcAft>
            </a:pPr>
            <a:r>
              <a:rPr lang="en-US" b="1" dirty="0">
                <a:solidFill>
                  <a:srgbClr val="FFFE06"/>
                </a:solidFill>
                <a:latin typeface="Times" charset="0"/>
                <a:ea typeface="ＭＳ Ｐゴシック" charset="0"/>
                <a:cs typeface="ＭＳ Ｐゴシック" charset="0"/>
              </a:rPr>
              <a:t>Air Pollution &amp; Aeroallergens</a:t>
            </a:r>
          </a:p>
          <a:p>
            <a:pPr algn="ctr" defTabSz="914400" eaLnBrk="0" fontAlgn="base" hangingPunct="0">
              <a:spcBef>
                <a:spcPct val="50000"/>
              </a:spcBef>
              <a:spcAft>
                <a:spcPct val="0"/>
              </a:spcAft>
            </a:pPr>
            <a:endParaRPr lang="en-US" b="1" dirty="0">
              <a:solidFill>
                <a:srgbClr val="FFFE06"/>
              </a:solidFill>
              <a:latin typeface="Times" charset="0"/>
              <a:ea typeface="ＭＳ Ｐゴシック" charset="0"/>
              <a:cs typeface="ＭＳ Ｐゴシック" charset="0"/>
            </a:endParaRPr>
          </a:p>
          <a:p>
            <a:pPr algn="ctr" defTabSz="914400" eaLnBrk="0" fontAlgn="base" hangingPunct="0">
              <a:spcBef>
                <a:spcPct val="50000"/>
              </a:spcBef>
              <a:spcAft>
                <a:spcPct val="0"/>
              </a:spcAft>
            </a:pPr>
            <a:r>
              <a:rPr lang="en-US" b="1" dirty="0">
                <a:solidFill>
                  <a:srgbClr val="FFFE06"/>
                </a:solidFill>
                <a:latin typeface="Times" charset="0"/>
                <a:ea typeface="ＭＳ Ｐゴシック" charset="0"/>
                <a:cs typeface="ＭＳ Ｐゴシック" charset="0"/>
              </a:rPr>
              <a:t>Vector-borne Diseases</a:t>
            </a:r>
          </a:p>
          <a:p>
            <a:pPr algn="ctr" defTabSz="914400" eaLnBrk="0" fontAlgn="base" hangingPunct="0">
              <a:spcBef>
                <a:spcPct val="50000"/>
              </a:spcBef>
              <a:spcAft>
                <a:spcPct val="0"/>
              </a:spcAft>
            </a:pPr>
            <a:endParaRPr lang="en-US" b="1" dirty="0">
              <a:solidFill>
                <a:srgbClr val="FFFE06"/>
              </a:solidFill>
              <a:latin typeface="Times" charset="0"/>
              <a:ea typeface="ＭＳ Ｐゴシック" charset="0"/>
              <a:cs typeface="ＭＳ Ｐゴシック" charset="0"/>
            </a:endParaRPr>
          </a:p>
          <a:p>
            <a:pPr algn="ctr" defTabSz="914400" eaLnBrk="0" fontAlgn="base" hangingPunct="0">
              <a:spcBef>
                <a:spcPct val="50000"/>
              </a:spcBef>
              <a:spcAft>
                <a:spcPct val="0"/>
              </a:spcAft>
            </a:pPr>
            <a:r>
              <a:rPr lang="en-US" b="1" dirty="0">
                <a:solidFill>
                  <a:srgbClr val="FFFE06"/>
                </a:solidFill>
                <a:latin typeface="Times" charset="0"/>
                <a:ea typeface="ＭＳ Ｐゴシック" charset="0"/>
                <a:cs typeface="ＭＳ Ｐゴシック" charset="0"/>
              </a:rPr>
              <a:t>Water-borne Diseases</a:t>
            </a:r>
          </a:p>
          <a:p>
            <a:pPr algn="ctr" defTabSz="914400" eaLnBrk="0" fontAlgn="base" hangingPunct="0">
              <a:spcBef>
                <a:spcPct val="50000"/>
              </a:spcBef>
              <a:spcAft>
                <a:spcPct val="0"/>
              </a:spcAft>
            </a:pPr>
            <a:endParaRPr lang="en-US" b="1" dirty="0">
              <a:solidFill>
                <a:srgbClr val="FFFE06"/>
              </a:solidFill>
              <a:latin typeface="Times" charset="0"/>
              <a:ea typeface="ＭＳ Ｐゴシック" charset="0"/>
              <a:cs typeface="ＭＳ Ｐゴシック" charset="0"/>
            </a:endParaRPr>
          </a:p>
          <a:p>
            <a:pPr algn="ctr" defTabSz="914400" eaLnBrk="0" fontAlgn="base" hangingPunct="0">
              <a:spcBef>
                <a:spcPct val="50000"/>
              </a:spcBef>
              <a:spcAft>
                <a:spcPct val="0"/>
              </a:spcAft>
            </a:pPr>
            <a:r>
              <a:rPr lang="en-US" b="1" dirty="0">
                <a:solidFill>
                  <a:srgbClr val="FFFE06"/>
                </a:solidFill>
                <a:latin typeface="Times" charset="0"/>
                <a:ea typeface="ＭＳ Ｐゴシック" charset="0"/>
                <a:cs typeface="ＭＳ Ｐゴシック" charset="0"/>
              </a:rPr>
              <a:t>Water resources &amp; food supply</a:t>
            </a:r>
          </a:p>
          <a:p>
            <a:pPr algn="ctr" defTabSz="914400" eaLnBrk="0" fontAlgn="base" hangingPunct="0">
              <a:spcBef>
                <a:spcPct val="50000"/>
              </a:spcBef>
              <a:spcAft>
                <a:spcPct val="0"/>
              </a:spcAft>
            </a:pPr>
            <a:endParaRPr lang="en-US" b="1" dirty="0">
              <a:solidFill>
                <a:srgbClr val="FFFE06"/>
              </a:solidFill>
              <a:latin typeface="Times" charset="0"/>
              <a:ea typeface="ＭＳ Ｐゴシック" charset="0"/>
              <a:cs typeface="ＭＳ Ｐゴシック" charset="0"/>
            </a:endParaRPr>
          </a:p>
          <a:p>
            <a:pPr algn="ctr" defTabSz="914400" eaLnBrk="0" fontAlgn="base" hangingPunct="0">
              <a:spcBef>
                <a:spcPct val="50000"/>
              </a:spcBef>
              <a:spcAft>
                <a:spcPct val="0"/>
              </a:spcAft>
            </a:pPr>
            <a:r>
              <a:rPr lang="en-US" b="1" dirty="0">
                <a:solidFill>
                  <a:srgbClr val="FFFE06"/>
                </a:solidFill>
                <a:latin typeface="Times" charset="0"/>
                <a:ea typeface="ＭＳ Ｐゴシック" charset="0"/>
                <a:cs typeface="ＭＳ Ｐゴシック" charset="0"/>
              </a:rPr>
              <a:t>Mental Health &amp;</a:t>
            </a:r>
          </a:p>
          <a:p>
            <a:pPr algn="ctr" defTabSz="914400" eaLnBrk="0" fontAlgn="base" hangingPunct="0">
              <a:spcBef>
                <a:spcPct val="50000"/>
              </a:spcBef>
              <a:spcAft>
                <a:spcPct val="0"/>
              </a:spcAft>
            </a:pPr>
            <a:r>
              <a:rPr lang="en-US" b="1" dirty="0">
                <a:solidFill>
                  <a:srgbClr val="FFFE06"/>
                </a:solidFill>
                <a:latin typeface="Times" charset="0"/>
                <a:ea typeface="ＭＳ Ｐゴシック" charset="0"/>
                <a:cs typeface="ＭＳ Ｐゴシック" charset="0"/>
              </a:rPr>
              <a:t>Environmental Refugees</a:t>
            </a:r>
            <a:endParaRPr lang="en-US" sz="1600" dirty="0">
              <a:solidFill>
                <a:srgbClr val="FFFE06"/>
              </a:solidFill>
              <a:latin typeface="Times" charset="0"/>
              <a:ea typeface="ＭＳ Ｐゴシック" charset="0"/>
              <a:cs typeface="ＭＳ Ｐゴシック" charset="0"/>
            </a:endParaRPr>
          </a:p>
          <a:p>
            <a:pPr algn="ctr" defTabSz="914400" eaLnBrk="0" fontAlgn="base" hangingPunct="0">
              <a:spcBef>
                <a:spcPct val="50000"/>
              </a:spcBef>
              <a:spcAft>
                <a:spcPct val="0"/>
              </a:spcAft>
            </a:pPr>
            <a:endParaRPr lang="en-US" sz="1600" dirty="0">
              <a:solidFill>
                <a:srgbClr val="FFFE06"/>
              </a:solidFill>
              <a:latin typeface="Times" charset="0"/>
              <a:ea typeface="ＭＳ Ｐゴシック" charset="0"/>
              <a:cs typeface="ＭＳ Ｐゴシック" charset="0"/>
            </a:endParaRPr>
          </a:p>
          <a:p>
            <a:pPr algn="ctr" defTabSz="914400" eaLnBrk="0" fontAlgn="base" hangingPunct="0">
              <a:spcBef>
                <a:spcPct val="0"/>
              </a:spcBef>
              <a:spcAft>
                <a:spcPct val="0"/>
              </a:spcAft>
            </a:pPr>
            <a:endParaRPr lang="en-US" sz="1600" dirty="0">
              <a:solidFill>
                <a:srgbClr val="FFFE06"/>
              </a:solidFill>
              <a:latin typeface="Times" charset="0"/>
              <a:ea typeface="ＭＳ Ｐゴシック" charset="0"/>
              <a:cs typeface="ＭＳ Ｐゴシック" charset="0"/>
            </a:endParaRPr>
          </a:p>
        </p:txBody>
      </p:sp>
      <p:sp>
        <p:nvSpPr>
          <p:cNvPr id="52232" name="Line 9"/>
          <p:cNvSpPr>
            <a:spLocks noChangeShapeType="1"/>
          </p:cNvSpPr>
          <p:nvPr/>
        </p:nvSpPr>
        <p:spPr bwMode="auto">
          <a:xfrm>
            <a:off x="3360738" y="2343150"/>
            <a:ext cx="390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a:solidFill>
                <a:srgbClr val="FFFFFF"/>
              </a:solidFill>
              <a:latin typeface="Times" charset="0"/>
              <a:ea typeface="ＭＳ Ｐゴシック" charset="0"/>
              <a:cs typeface="ＭＳ Ｐゴシック" charset="0"/>
            </a:endParaRPr>
          </a:p>
        </p:txBody>
      </p:sp>
      <p:sp>
        <p:nvSpPr>
          <p:cNvPr id="52233" name="Line 10"/>
          <p:cNvSpPr>
            <a:spLocks noChangeShapeType="1"/>
          </p:cNvSpPr>
          <p:nvPr/>
        </p:nvSpPr>
        <p:spPr bwMode="auto">
          <a:xfrm>
            <a:off x="6408738" y="1295400"/>
            <a:ext cx="187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a:solidFill>
                <a:srgbClr val="FFFFFF"/>
              </a:solidFill>
              <a:latin typeface="Times" charset="0"/>
              <a:ea typeface="ＭＳ Ｐゴシック" charset="0"/>
              <a:cs typeface="ＭＳ Ｐゴシック" charset="0"/>
            </a:endParaRPr>
          </a:p>
        </p:txBody>
      </p:sp>
      <p:sp>
        <p:nvSpPr>
          <p:cNvPr id="52234" name="Line 11"/>
          <p:cNvSpPr>
            <a:spLocks noChangeShapeType="1"/>
          </p:cNvSpPr>
          <p:nvPr/>
        </p:nvSpPr>
        <p:spPr bwMode="auto">
          <a:xfrm>
            <a:off x="6408738" y="2133600"/>
            <a:ext cx="187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a:solidFill>
                <a:srgbClr val="FFFFFF"/>
              </a:solidFill>
              <a:latin typeface="Times" charset="0"/>
              <a:ea typeface="ＭＳ Ｐゴシック" charset="0"/>
              <a:cs typeface="ＭＳ Ｐゴシック" charset="0"/>
            </a:endParaRPr>
          </a:p>
        </p:txBody>
      </p:sp>
      <p:sp>
        <p:nvSpPr>
          <p:cNvPr id="52235" name="Line 12"/>
          <p:cNvSpPr>
            <a:spLocks noChangeShapeType="1"/>
          </p:cNvSpPr>
          <p:nvPr/>
        </p:nvSpPr>
        <p:spPr bwMode="auto">
          <a:xfrm>
            <a:off x="6408738" y="4876800"/>
            <a:ext cx="187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a:solidFill>
                <a:srgbClr val="FFFFFF"/>
              </a:solidFill>
              <a:latin typeface="Times" charset="0"/>
              <a:ea typeface="ＭＳ Ｐゴシック" charset="0"/>
              <a:cs typeface="ＭＳ Ｐゴシック" charset="0"/>
            </a:endParaRPr>
          </a:p>
        </p:txBody>
      </p:sp>
      <p:sp>
        <p:nvSpPr>
          <p:cNvPr id="52236" name="Line 13"/>
          <p:cNvSpPr>
            <a:spLocks noChangeShapeType="1"/>
          </p:cNvSpPr>
          <p:nvPr/>
        </p:nvSpPr>
        <p:spPr bwMode="auto">
          <a:xfrm>
            <a:off x="6408738" y="5943600"/>
            <a:ext cx="187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a:solidFill>
                <a:srgbClr val="FFFFFF"/>
              </a:solidFill>
              <a:latin typeface="Times" charset="0"/>
              <a:ea typeface="ＭＳ Ｐゴシック" charset="0"/>
              <a:cs typeface="ＭＳ Ｐゴシック" charset="0"/>
            </a:endParaRPr>
          </a:p>
        </p:txBody>
      </p:sp>
      <p:sp>
        <p:nvSpPr>
          <p:cNvPr id="52237" name="Rectangle 14"/>
          <p:cNvSpPr>
            <a:spLocks noChangeArrowheads="1"/>
          </p:cNvSpPr>
          <p:nvPr/>
        </p:nvSpPr>
        <p:spPr bwMode="auto">
          <a:xfrm>
            <a:off x="6707188" y="657225"/>
            <a:ext cx="2333625"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lnSpc>
                <a:spcPct val="80000"/>
              </a:lnSpc>
              <a:spcBef>
                <a:spcPct val="0"/>
              </a:spcBef>
              <a:spcAft>
                <a:spcPct val="0"/>
              </a:spcAft>
            </a:pPr>
            <a:endParaRPr lang="en-US" sz="1600">
              <a:solidFill>
                <a:srgbClr val="FFFFFF"/>
              </a:solidFill>
              <a:latin typeface="Times" charset="0"/>
              <a:ea typeface="ＭＳ Ｐゴシック" charset="0"/>
              <a:cs typeface="ＭＳ Ｐゴシック" charset="0"/>
            </a:endParaRPr>
          </a:p>
          <a:p>
            <a:pPr defTabSz="914400" eaLnBrk="0" fontAlgn="base" hangingPunct="0">
              <a:lnSpc>
                <a:spcPct val="80000"/>
              </a:lnSpc>
              <a:spcBef>
                <a:spcPct val="0"/>
              </a:spcBef>
              <a:spcAft>
                <a:spcPct val="0"/>
              </a:spcAft>
            </a:pPr>
            <a:endParaRPr lang="en-US" sz="1600">
              <a:solidFill>
                <a:srgbClr val="FFFFFF"/>
              </a:solidFill>
              <a:latin typeface="Times" charset="0"/>
              <a:ea typeface="ＭＳ Ｐゴシック" charset="0"/>
              <a:cs typeface="ＭＳ Ｐゴシック" charset="0"/>
            </a:endParaRP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Heat Stress</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Cardiorespiratory failure</a:t>
            </a:r>
          </a:p>
          <a:p>
            <a:pPr defTabSz="914400" eaLnBrk="0" fontAlgn="base" hangingPunct="0">
              <a:lnSpc>
                <a:spcPct val="80000"/>
              </a:lnSpc>
              <a:spcBef>
                <a:spcPct val="0"/>
              </a:spcBef>
              <a:spcAft>
                <a:spcPct val="0"/>
              </a:spcAft>
            </a:pPr>
            <a:endParaRPr lang="en-US" sz="1600">
              <a:solidFill>
                <a:srgbClr val="FFFFFF"/>
              </a:solidFill>
              <a:latin typeface="Times" charset="0"/>
              <a:ea typeface="ＭＳ Ｐゴシック" charset="0"/>
              <a:cs typeface="ＭＳ Ｐゴシック" charset="0"/>
            </a:endParaRPr>
          </a:p>
          <a:p>
            <a:pPr defTabSz="914400" eaLnBrk="0" fontAlgn="base" hangingPunct="0">
              <a:lnSpc>
                <a:spcPct val="80000"/>
              </a:lnSpc>
              <a:spcBef>
                <a:spcPct val="0"/>
              </a:spcBef>
              <a:spcAft>
                <a:spcPct val="0"/>
              </a:spcAft>
            </a:pPr>
            <a:endParaRPr lang="en-US" sz="1600">
              <a:solidFill>
                <a:srgbClr val="FFFFFF"/>
              </a:solidFill>
              <a:latin typeface="Times" charset="0"/>
              <a:ea typeface="ＭＳ Ｐゴシック" charset="0"/>
              <a:cs typeface="ＭＳ Ｐゴシック" charset="0"/>
            </a:endParaRP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Respiratory diseases, e.g., COPD &amp; Asthma</a:t>
            </a:r>
          </a:p>
          <a:p>
            <a:pPr defTabSz="914400" eaLnBrk="0" fontAlgn="base" hangingPunct="0">
              <a:lnSpc>
                <a:spcPct val="80000"/>
              </a:lnSpc>
              <a:spcBef>
                <a:spcPct val="0"/>
              </a:spcBef>
              <a:spcAft>
                <a:spcPct val="0"/>
              </a:spcAft>
            </a:pPr>
            <a:endParaRPr lang="en-US" sz="1600">
              <a:solidFill>
                <a:srgbClr val="FFFFFF"/>
              </a:solidFill>
              <a:latin typeface="Times" charset="0"/>
              <a:ea typeface="ＭＳ Ｐゴシック" charset="0"/>
              <a:cs typeface="ＭＳ Ｐゴシック" charset="0"/>
            </a:endParaRP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Malaria</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Dengue</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Encephalitis</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Hantavirus</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Rift Valley Fever</a:t>
            </a:r>
          </a:p>
          <a:p>
            <a:pPr defTabSz="914400" eaLnBrk="0" fontAlgn="base" hangingPunct="0">
              <a:lnSpc>
                <a:spcPct val="80000"/>
              </a:lnSpc>
              <a:spcBef>
                <a:spcPct val="0"/>
              </a:spcBef>
              <a:spcAft>
                <a:spcPct val="0"/>
              </a:spcAft>
            </a:pPr>
            <a:endParaRPr lang="en-US" sz="1600">
              <a:solidFill>
                <a:srgbClr val="FFFFFF"/>
              </a:solidFill>
              <a:latin typeface="Times" charset="0"/>
              <a:ea typeface="ＭＳ Ｐゴシック" charset="0"/>
              <a:cs typeface="ＭＳ Ｐゴシック" charset="0"/>
            </a:endParaRP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Cholera</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Cyclospora</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Cryptosporidiosis</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Campylobacter</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Leptospirosis</a:t>
            </a:r>
          </a:p>
          <a:p>
            <a:pPr defTabSz="914400" eaLnBrk="0" fontAlgn="base" hangingPunct="0">
              <a:lnSpc>
                <a:spcPct val="80000"/>
              </a:lnSpc>
              <a:spcBef>
                <a:spcPct val="0"/>
              </a:spcBef>
              <a:spcAft>
                <a:spcPct val="0"/>
              </a:spcAft>
            </a:pPr>
            <a:endParaRPr lang="en-US" sz="1600">
              <a:solidFill>
                <a:srgbClr val="FFFFFF"/>
              </a:solidFill>
              <a:latin typeface="Times" charset="0"/>
              <a:ea typeface="ＭＳ Ｐゴシック" charset="0"/>
              <a:cs typeface="ＭＳ Ｐゴシック" charset="0"/>
            </a:endParaRP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Malnutrition</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Diarrhea</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Toxic Red Tides</a:t>
            </a:r>
          </a:p>
          <a:p>
            <a:pPr defTabSz="914400" eaLnBrk="0" fontAlgn="base" hangingPunct="0">
              <a:lnSpc>
                <a:spcPct val="80000"/>
              </a:lnSpc>
              <a:spcBef>
                <a:spcPct val="0"/>
              </a:spcBef>
              <a:spcAft>
                <a:spcPct val="0"/>
              </a:spcAft>
            </a:pPr>
            <a:endParaRPr lang="en-US" sz="1600">
              <a:solidFill>
                <a:srgbClr val="FFFFFF"/>
              </a:solidFill>
              <a:latin typeface="Times" charset="0"/>
              <a:ea typeface="ＭＳ Ｐゴシック" charset="0"/>
              <a:cs typeface="ＭＳ Ｐゴシック" charset="0"/>
            </a:endParaRPr>
          </a:p>
          <a:p>
            <a:pPr defTabSz="914400" eaLnBrk="0" fontAlgn="base" hangingPunct="0">
              <a:lnSpc>
                <a:spcPct val="80000"/>
              </a:lnSpc>
              <a:spcBef>
                <a:spcPct val="0"/>
              </a:spcBef>
              <a:spcAft>
                <a:spcPct val="0"/>
              </a:spcAft>
            </a:pPr>
            <a:endParaRPr lang="en-US" sz="1600">
              <a:solidFill>
                <a:srgbClr val="FFFFFF"/>
              </a:solidFill>
              <a:latin typeface="Times" charset="0"/>
              <a:ea typeface="ＭＳ Ｐゴシック" charset="0"/>
              <a:cs typeface="ＭＳ Ｐゴシック" charset="0"/>
            </a:endParaRP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Forced Migration</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Overcrowding</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Infectious diseases</a:t>
            </a:r>
          </a:p>
          <a:p>
            <a:pPr defTabSz="914400" eaLnBrk="0" fontAlgn="base" hangingPunct="0">
              <a:lnSpc>
                <a:spcPct val="80000"/>
              </a:lnSpc>
              <a:spcBef>
                <a:spcPct val="0"/>
              </a:spcBef>
              <a:spcAft>
                <a:spcPct val="0"/>
              </a:spcAft>
            </a:pPr>
            <a:r>
              <a:rPr lang="en-US" sz="1600">
                <a:solidFill>
                  <a:srgbClr val="FFFFFF"/>
                </a:solidFill>
                <a:latin typeface="Times" charset="0"/>
                <a:ea typeface="ＭＳ Ｐゴシック" charset="0"/>
                <a:cs typeface="ＭＳ Ｐゴシック" charset="0"/>
              </a:rPr>
              <a:t>Human Conflicts</a:t>
            </a:r>
          </a:p>
          <a:p>
            <a:pPr defTabSz="914400" eaLnBrk="0" fontAlgn="base" hangingPunct="0">
              <a:lnSpc>
                <a:spcPct val="80000"/>
              </a:lnSpc>
              <a:spcBef>
                <a:spcPct val="0"/>
              </a:spcBef>
              <a:spcAft>
                <a:spcPct val="0"/>
              </a:spcAft>
            </a:pPr>
            <a:endParaRPr lang="en-US" sz="1600">
              <a:solidFill>
                <a:srgbClr val="FFFFFF"/>
              </a:solidFill>
              <a:latin typeface="Times" charset="0"/>
              <a:ea typeface="ＭＳ Ｐゴシック" charset="0"/>
              <a:cs typeface="ＭＳ Ｐゴシック" charset="0"/>
            </a:endParaRPr>
          </a:p>
          <a:p>
            <a:pPr defTabSz="914400" eaLnBrk="0" fontAlgn="base" hangingPunct="0">
              <a:lnSpc>
                <a:spcPct val="80000"/>
              </a:lnSpc>
              <a:spcBef>
                <a:spcPct val="0"/>
              </a:spcBef>
              <a:spcAft>
                <a:spcPct val="0"/>
              </a:spcAft>
            </a:pPr>
            <a:endParaRPr lang="en-US" sz="1600">
              <a:solidFill>
                <a:srgbClr val="FFFFFF"/>
              </a:solidFill>
              <a:latin typeface="Times" charset="0"/>
              <a:ea typeface="ＭＳ Ｐゴシック" charset="0"/>
              <a:cs typeface="ＭＳ Ｐゴシック" charset="0"/>
            </a:endParaRPr>
          </a:p>
          <a:p>
            <a:pPr algn="ctr" defTabSz="914400" eaLnBrk="0" fontAlgn="base" hangingPunct="0">
              <a:spcBef>
                <a:spcPct val="0"/>
              </a:spcBef>
              <a:spcAft>
                <a:spcPct val="0"/>
              </a:spcAft>
            </a:pPr>
            <a:endParaRPr lang="en-US" sz="1600">
              <a:solidFill>
                <a:srgbClr val="FFFFFF"/>
              </a:solidFill>
              <a:latin typeface="Times" charset="0"/>
              <a:ea typeface="ＭＳ Ｐゴシック" charset="0"/>
              <a:cs typeface="ＭＳ Ｐゴシック" charset="0"/>
            </a:endParaRPr>
          </a:p>
        </p:txBody>
      </p:sp>
      <p:sp>
        <p:nvSpPr>
          <p:cNvPr id="52238" name="Rectangle 15"/>
          <p:cNvSpPr>
            <a:spLocks noChangeArrowheads="1"/>
          </p:cNvSpPr>
          <p:nvPr/>
        </p:nvSpPr>
        <p:spPr bwMode="auto">
          <a:xfrm>
            <a:off x="762000" y="4267200"/>
            <a:ext cx="2133600" cy="725488"/>
          </a:xfrm>
          <a:prstGeom prst="rect">
            <a:avLst/>
          </a:prstGeom>
          <a:noFill/>
          <a:ln w="12700">
            <a:solidFill>
              <a:schemeClr val="tx2"/>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spAutoFit/>
          </a:bodyPr>
          <a:lstStyle/>
          <a:p>
            <a:pPr defTabSz="914400" eaLnBrk="0" fontAlgn="base" hangingPunct="0">
              <a:lnSpc>
                <a:spcPct val="85000"/>
              </a:lnSpc>
              <a:spcBef>
                <a:spcPct val="0"/>
              </a:spcBef>
              <a:spcAft>
                <a:spcPct val="0"/>
              </a:spcAft>
            </a:pPr>
            <a:r>
              <a:rPr lang="en-US" sz="1600" baseline="30000">
                <a:solidFill>
                  <a:srgbClr val="FFFFFF"/>
                </a:solidFill>
                <a:latin typeface="Times" charset="0"/>
                <a:ea typeface="ＭＳ Ｐゴシック" charset="0"/>
                <a:cs typeface="ＭＳ Ｐゴシック" charset="0"/>
              </a:rPr>
              <a:t>1</a:t>
            </a:r>
            <a:r>
              <a:rPr lang="en-US" sz="1600">
                <a:solidFill>
                  <a:srgbClr val="FFFFFF"/>
                </a:solidFill>
                <a:latin typeface="Times" charset="0"/>
                <a:ea typeface="ＭＳ Ｐゴシック" charset="0"/>
                <a:cs typeface="ＭＳ Ｐゴシック" charset="0"/>
              </a:rPr>
              <a:t>    </a:t>
            </a:r>
            <a:r>
              <a:rPr lang="en-US" sz="1600" b="1">
                <a:solidFill>
                  <a:srgbClr val="FFFFFF"/>
                </a:solidFill>
                <a:latin typeface="Times" charset="0"/>
                <a:ea typeface="ＭＳ Ｐゴシック" charset="0"/>
                <a:cs typeface="ＭＳ Ｐゴシック" charset="0"/>
              </a:rPr>
              <a:t>3°C </a:t>
            </a:r>
            <a:r>
              <a:rPr lang="en-US" sz="1600">
                <a:solidFill>
                  <a:srgbClr val="FFFFFF"/>
                </a:solidFill>
                <a:latin typeface="Times" charset="0"/>
                <a:ea typeface="ＭＳ Ｐゴシック" charset="0"/>
                <a:cs typeface="ＭＳ Ｐゴシック" charset="0"/>
              </a:rPr>
              <a:t>by yr. 2100</a:t>
            </a:r>
          </a:p>
          <a:p>
            <a:pPr defTabSz="914400" eaLnBrk="0" fontAlgn="base" hangingPunct="0">
              <a:lnSpc>
                <a:spcPct val="85000"/>
              </a:lnSpc>
              <a:spcBef>
                <a:spcPct val="0"/>
              </a:spcBef>
              <a:spcAft>
                <a:spcPct val="0"/>
              </a:spcAft>
            </a:pPr>
            <a:r>
              <a:rPr lang="en-US" sz="1600" baseline="30000">
                <a:solidFill>
                  <a:srgbClr val="FFFFFF"/>
                </a:solidFill>
                <a:latin typeface="Times" charset="0"/>
                <a:ea typeface="ＭＳ Ｐゴシック" charset="0"/>
                <a:cs typeface="ＭＳ Ｐゴシック" charset="0"/>
              </a:rPr>
              <a:t>2</a:t>
            </a:r>
            <a:r>
              <a:rPr lang="en-US" sz="1600">
                <a:solidFill>
                  <a:srgbClr val="FFFFFF"/>
                </a:solidFill>
                <a:latin typeface="Times" charset="0"/>
                <a:ea typeface="ＭＳ Ｐゴシック" charset="0"/>
                <a:cs typeface="ＭＳ Ｐゴシック" charset="0"/>
              </a:rPr>
              <a:t>    </a:t>
            </a:r>
            <a:r>
              <a:rPr lang="en-US" sz="1600" b="1">
                <a:solidFill>
                  <a:srgbClr val="FFFFFF"/>
                </a:solidFill>
                <a:latin typeface="Times" charset="0"/>
                <a:ea typeface="ＭＳ Ｐゴシック" charset="0"/>
                <a:cs typeface="ＭＳ Ｐゴシック" charset="0"/>
              </a:rPr>
              <a:t>40 cm</a:t>
            </a:r>
            <a:r>
              <a:rPr lang="en-US" sz="1600">
                <a:solidFill>
                  <a:srgbClr val="FFFFFF"/>
                </a:solidFill>
                <a:latin typeface="Times" charset="0"/>
                <a:ea typeface="ＭＳ Ｐゴシック" charset="0"/>
                <a:cs typeface="ＭＳ Ｐゴシック" charset="0"/>
              </a:rPr>
              <a:t>   </a:t>
            </a:r>
            <a:r>
              <a:rPr lang="ja-JP" altLang="en-US" sz="1600">
                <a:solidFill>
                  <a:srgbClr val="FFFFFF"/>
                </a:solidFill>
                <a:latin typeface="Courier" charset="0"/>
                <a:ea typeface="ＭＳ Ｐゴシック" charset="0"/>
                <a:cs typeface="ＭＳ Ｐゴシック" charset="0"/>
              </a:rPr>
              <a:t>“</a:t>
            </a:r>
            <a:r>
              <a:rPr lang="en-US" altLang="ja-JP" sz="1600">
                <a:solidFill>
                  <a:srgbClr val="FFFFFF"/>
                </a:solidFill>
                <a:latin typeface="Courier" charset="0"/>
                <a:ea typeface="ＭＳ Ｐゴシック" charset="0"/>
                <a:cs typeface="ＭＳ Ｐゴシック" charset="0"/>
              </a:rPr>
              <a:t>  </a:t>
            </a:r>
            <a:r>
              <a:rPr lang="ja-JP" altLang="en-US" sz="1600">
                <a:solidFill>
                  <a:srgbClr val="FFFFFF"/>
                </a:solidFill>
                <a:latin typeface="Courier" charset="0"/>
                <a:ea typeface="ＭＳ Ｐゴシック" charset="0"/>
                <a:cs typeface="ＭＳ Ｐゴシック" charset="0"/>
              </a:rPr>
              <a:t>“</a:t>
            </a:r>
            <a:endParaRPr lang="en-US" altLang="ja-JP" sz="1600">
              <a:solidFill>
                <a:srgbClr val="FFFFFF"/>
              </a:solidFill>
              <a:latin typeface="Courier" charset="0"/>
              <a:ea typeface="ＭＳ Ｐゴシック" charset="0"/>
              <a:cs typeface="ＭＳ Ｐゴシック" charset="0"/>
            </a:endParaRPr>
          </a:p>
          <a:p>
            <a:pPr defTabSz="914400" eaLnBrk="0" fontAlgn="base" hangingPunct="0">
              <a:lnSpc>
                <a:spcPct val="85000"/>
              </a:lnSpc>
              <a:spcBef>
                <a:spcPct val="0"/>
              </a:spcBef>
              <a:spcAft>
                <a:spcPct val="0"/>
              </a:spcAft>
            </a:pPr>
            <a:r>
              <a:rPr lang="en-US" sz="1600">
                <a:solidFill>
                  <a:srgbClr val="FFFFFF"/>
                </a:solidFill>
                <a:latin typeface="Courier" charset="0"/>
                <a:ea typeface="ＭＳ Ｐゴシック" charset="0"/>
                <a:cs typeface="ＭＳ Ｐゴシック" charset="0"/>
              </a:rPr>
              <a:t>IPCC estimates</a:t>
            </a:r>
            <a:endParaRPr lang="en-US" sz="1400">
              <a:solidFill>
                <a:srgbClr val="FFFFFF"/>
              </a:solidFill>
              <a:latin typeface="Courier" charset="0"/>
              <a:ea typeface="ＭＳ Ｐゴシック" charset="0"/>
              <a:cs typeface="ＭＳ Ｐゴシック" charset="0"/>
            </a:endParaRPr>
          </a:p>
        </p:txBody>
      </p:sp>
      <p:sp>
        <p:nvSpPr>
          <p:cNvPr id="52239" name="Rectangle 16"/>
          <p:cNvSpPr>
            <a:spLocks noChangeArrowheads="1"/>
          </p:cNvSpPr>
          <p:nvPr/>
        </p:nvSpPr>
        <p:spPr bwMode="auto">
          <a:xfrm>
            <a:off x="304800" y="6297613"/>
            <a:ext cx="3527425" cy="77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lnSpc>
                <a:spcPct val="50000"/>
              </a:lnSpc>
              <a:spcBef>
                <a:spcPct val="50000"/>
              </a:spcBef>
              <a:spcAft>
                <a:spcPct val="0"/>
              </a:spcAft>
            </a:pPr>
            <a:r>
              <a:rPr lang="en-US" sz="2800" i="1">
                <a:solidFill>
                  <a:srgbClr val="FFFFFF"/>
                </a:solidFill>
                <a:latin typeface="Times" charset="0"/>
                <a:ea typeface="ＭＳ Ｐゴシック" charset="0"/>
                <a:cs typeface="ＭＳ Ｐゴシック" charset="0"/>
              </a:rPr>
              <a:t>Patz,   1998</a:t>
            </a:r>
          </a:p>
          <a:p>
            <a:pPr defTabSz="914400" eaLnBrk="0" fontAlgn="base" hangingPunct="0">
              <a:lnSpc>
                <a:spcPct val="50000"/>
              </a:lnSpc>
              <a:spcBef>
                <a:spcPct val="50000"/>
              </a:spcBef>
              <a:spcAft>
                <a:spcPct val="0"/>
              </a:spcAft>
            </a:pPr>
            <a:endParaRPr lang="en-US" sz="2800" i="1">
              <a:solidFill>
                <a:srgbClr val="FFFFFF"/>
              </a:solidFill>
              <a:latin typeface="Times" charset="0"/>
              <a:ea typeface="ＭＳ Ｐゴシック" charset="0"/>
              <a:cs typeface="ＭＳ Ｐゴシック" charset="0"/>
            </a:endParaRPr>
          </a:p>
        </p:txBody>
      </p:sp>
      <p:sp>
        <p:nvSpPr>
          <p:cNvPr id="52240" name="Rectangle 17"/>
          <p:cNvSpPr>
            <a:spLocks noChangeArrowheads="1"/>
          </p:cNvSpPr>
          <p:nvPr/>
        </p:nvSpPr>
        <p:spPr bwMode="auto">
          <a:xfrm>
            <a:off x="152400" y="152400"/>
            <a:ext cx="8915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0"/>
              </a:spcBef>
              <a:spcAft>
                <a:spcPct val="0"/>
              </a:spcAft>
            </a:pPr>
            <a:r>
              <a:rPr lang="en-US" sz="2800" b="1">
                <a:solidFill>
                  <a:srgbClr val="FFFF00"/>
                </a:solidFill>
                <a:latin typeface="Times" charset="0"/>
                <a:ea typeface="ＭＳ Ｐゴシック" charset="0"/>
                <a:cs typeface="ＭＳ Ｐゴシック" charset="0"/>
              </a:rPr>
              <a:t>     HEALTH  EFFECTS  OF  CLIMATE  CHANGE</a:t>
            </a:r>
            <a:endParaRPr lang="en-US" sz="2800" b="1">
              <a:solidFill>
                <a:srgbClr val="FFFFFF"/>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170456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3810336"/>
            <a:ext cx="7772400" cy="2174478"/>
          </a:xfrm>
        </p:spPr>
        <p:txBody>
          <a:bodyPr>
            <a:noAutofit/>
          </a:bodyPr>
          <a:lstStyle/>
          <a:p>
            <a:r>
              <a:rPr lang="en-US" sz="6600" dirty="0" smtClean="0">
                <a:solidFill>
                  <a:srgbClr val="FFFFFF"/>
                </a:solidFill>
              </a:rPr>
              <a:t>temperature</a:t>
            </a:r>
            <a:endParaRPr lang="en-US" sz="6600" dirty="0">
              <a:solidFill>
                <a:srgbClr val="FFFFFF"/>
              </a:solidFill>
            </a:endParaRPr>
          </a:p>
        </p:txBody>
      </p:sp>
      <p:sp>
        <p:nvSpPr>
          <p:cNvPr id="4" name="Text Placeholder 3"/>
          <p:cNvSpPr>
            <a:spLocks noGrp="1"/>
          </p:cNvSpPr>
          <p:nvPr>
            <p:ph type="body" idx="1"/>
          </p:nvPr>
        </p:nvSpPr>
        <p:spPr>
          <a:xfrm>
            <a:off x="722313" y="2444857"/>
            <a:ext cx="7772400" cy="1500187"/>
          </a:xfrm>
        </p:spPr>
        <p:txBody>
          <a:bodyPr>
            <a:normAutofit/>
          </a:bodyPr>
          <a:lstStyle/>
          <a:p>
            <a:r>
              <a:rPr lang="en-US" sz="3200" dirty="0" smtClean="0"/>
              <a:t>Climate Variability and Change</a:t>
            </a:r>
            <a:endParaRPr lang="en-US" sz="3200" dirty="0"/>
          </a:p>
        </p:txBody>
      </p:sp>
    </p:spTree>
    <p:extLst>
      <p:ext uri="{BB962C8B-B14F-4D97-AF65-F5344CB8AC3E}">
        <p14:creationId xmlns:p14="http://schemas.microsoft.com/office/powerpoint/2010/main" val="108691883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Projected # of days over 32°C</a:t>
            </a:r>
            <a:endParaRPr lang="en-US" dirty="0">
              <a:solidFill>
                <a:srgbClr val="FFFF00"/>
              </a:solidFill>
            </a:endParaRPr>
          </a:p>
        </p:txBody>
      </p:sp>
      <p:pic>
        <p:nvPicPr>
          <p:cNvPr id="4" name="Content Placeholder 3"/>
          <p:cNvPicPr>
            <a:picLocks noGrp="1" noChangeAspect="1"/>
          </p:cNvPicPr>
          <p:nvPr>
            <p:ph idx="1"/>
          </p:nvPr>
        </p:nvPicPr>
        <p:blipFill>
          <a:blip r:embed="rId3"/>
          <a:srcRect l="-17635" r="-17635"/>
          <a:stretch>
            <a:fillRect/>
          </a:stretch>
        </p:blipFill>
        <p:spPr>
          <a:xfrm>
            <a:off x="-1608666" y="1391780"/>
            <a:ext cx="12361334" cy="5761836"/>
          </a:xfrm>
        </p:spPr>
      </p:pic>
      <p:sp>
        <p:nvSpPr>
          <p:cNvPr id="5" name="TextBox 4"/>
          <p:cNvSpPr txBox="1"/>
          <p:nvPr/>
        </p:nvSpPr>
        <p:spPr>
          <a:xfrm>
            <a:off x="5147729" y="1710276"/>
            <a:ext cx="4555069" cy="2062103"/>
          </a:xfrm>
          <a:prstGeom prst="rect">
            <a:avLst/>
          </a:prstGeom>
          <a:solidFill>
            <a:srgbClr val="FFFF00"/>
          </a:solidFill>
        </p:spPr>
        <p:txBody>
          <a:bodyPr wrap="square" rtlCol="0">
            <a:spAutoFit/>
          </a:bodyPr>
          <a:lstStyle/>
          <a:p>
            <a:r>
              <a:rPr lang="en-US" sz="3200" dirty="0" smtClean="0"/>
              <a:t>Average NYC summer </a:t>
            </a:r>
            <a:r>
              <a:rPr lang="en-US" sz="3200" b="1" dirty="0" smtClean="0"/>
              <a:t>(current) = 13 days</a:t>
            </a:r>
          </a:p>
          <a:p>
            <a:r>
              <a:rPr lang="en-US" sz="3200" dirty="0" smtClean="0"/>
              <a:t>Average summer </a:t>
            </a:r>
            <a:r>
              <a:rPr lang="en-US" sz="3200" b="1" dirty="0" smtClean="0"/>
              <a:t>(2046-65) = 39 days</a:t>
            </a:r>
            <a:endParaRPr lang="en-US" sz="3200" b="1" dirty="0"/>
          </a:p>
        </p:txBody>
      </p:sp>
      <p:sp>
        <p:nvSpPr>
          <p:cNvPr id="6" name="TextBox 5"/>
          <p:cNvSpPr txBox="1"/>
          <p:nvPr/>
        </p:nvSpPr>
        <p:spPr>
          <a:xfrm>
            <a:off x="6993458" y="6316133"/>
            <a:ext cx="2590800" cy="369332"/>
          </a:xfrm>
          <a:prstGeom prst="rect">
            <a:avLst/>
          </a:prstGeom>
          <a:noFill/>
        </p:spPr>
        <p:txBody>
          <a:bodyPr wrap="square" rtlCol="0">
            <a:spAutoFit/>
          </a:bodyPr>
          <a:lstStyle/>
          <a:p>
            <a:r>
              <a:rPr lang="en-US" i="1" dirty="0" smtClean="0"/>
              <a:t>Patz et al. 2014</a:t>
            </a:r>
            <a:endParaRPr lang="en-US" i="1" dirty="0"/>
          </a:p>
        </p:txBody>
      </p:sp>
      <p:sp>
        <p:nvSpPr>
          <p:cNvPr id="3" name="TextBox 2"/>
          <p:cNvSpPr txBox="1"/>
          <p:nvPr/>
        </p:nvSpPr>
        <p:spPr>
          <a:xfrm>
            <a:off x="5211229" y="5402765"/>
            <a:ext cx="1126071" cy="523220"/>
          </a:xfrm>
          <a:prstGeom prst="rect">
            <a:avLst/>
          </a:prstGeom>
          <a:noFill/>
        </p:spPr>
        <p:txBody>
          <a:bodyPr wrap="square" rtlCol="0">
            <a:spAutoFit/>
          </a:bodyPr>
          <a:lstStyle/>
          <a:p>
            <a:r>
              <a:rPr lang="en-US" sz="2800" b="1" dirty="0" smtClean="0"/>
              <a:t>32°C</a:t>
            </a:r>
            <a:endParaRPr lang="en-US" sz="2800" b="1" dirty="0"/>
          </a:p>
        </p:txBody>
      </p:sp>
    </p:spTree>
    <p:extLst>
      <p:ext uri="{BB962C8B-B14F-4D97-AF65-F5344CB8AC3E}">
        <p14:creationId xmlns:p14="http://schemas.microsoft.com/office/powerpoint/2010/main" val="20762508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843779" name="Rectangle 3"/>
          <p:cNvSpPr>
            <a:spLocks noGrp="1" noChangeArrowheads="1"/>
          </p:cNvSpPr>
          <p:nvPr>
            <p:ph type="subTitle" idx="1"/>
          </p:nvPr>
        </p:nvSpPr>
        <p:spPr>
          <a:xfrm>
            <a:off x="152400" y="228600"/>
            <a:ext cx="3352800" cy="1752600"/>
          </a:xfrm>
        </p:spPr>
        <p:txBody>
          <a:bodyPr/>
          <a:lstStyle/>
          <a:p>
            <a:pPr algn="l" eaLnBrk="1" hangingPunct="1">
              <a:defRPr/>
            </a:pPr>
            <a:r>
              <a:rPr lang="en-US" sz="3600">
                <a:solidFill>
                  <a:srgbClr val="FFFE06"/>
                </a:solidFill>
                <a:effectLst>
                  <a:outerShdw blurRad="38100" dist="38100" dir="2700000" algn="tl">
                    <a:srgbClr val="000000"/>
                  </a:outerShdw>
                </a:effectLst>
                <a:latin typeface="Arial" charset="0"/>
                <a:ea typeface="ＭＳ Ｐゴシック" charset="0"/>
                <a:cs typeface="ＭＳ Ｐゴシック" charset="0"/>
              </a:rPr>
              <a:t>Future summers warmer than warmest on record</a:t>
            </a:r>
          </a:p>
        </p:txBody>
      </p:sp>
      <p:pic>
        <p:nvPicPr>
          <p:cNvPr id="195587" name="Picture 4"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238" y="0"/>
            <a:ext cx="6024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3781" name="Text Box 5"/>
          <p:cNvSpPr txBox="1">
            <a:spLocks noChangeArrowheads="1"/>
          </p:cNvSpPr>
          <p:nvPr/>
        </p:nvSpPr>
        <p:spPr bwMode="auto">
          <a:xfrm>
            <a:off x="-609600" y="3413125"/>
            <a:ext cx="4038600" cy="253115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eaLnBrk="1" hangingPunct="1">
              <a:lnSpc>
                <a:spcPct val="104000"/>
              </a:lnSpc>
              <a:defRPr/>
            </a:pPr>
            <a:r>
              <a:rPr lang="en-US" sz="2800" dirty="0" smtClean="0">
                <a:effectLst>
                  <a:outerShdw blurRad="38100" dist="38100" dir="2700000" algn="tl">
                    <a:srgbClr val="000000"/>
                  </a:outerShdw>
                </a:effectLst>
                <a:latin typeface="Times New Roman" charset="0"/>
              </a:rPr>
              <a:t>Today</a:t>
            </a:r>
            <a:r>
              <a:rPr lang="ja-JP" altLang="en-US" sz="2800" dirty="0" smtClean="0">
                <a:effectLst>
                  <a:outerShdw blurRad="38100" dist="38100" dir="2700000" algn="tl">
                    <a:srgbClr val="000000"/>
                  </a:outerShdw>
                </a:effectLst>
                <a:latin typeface="Times New Roman" charset="0"/>
              </a:rPr>
              <a:t>’</a:t>
            </a:r>
            <a:r>
              <a:rPr lang="en-US" sz="2800" dirty="0" smtClean="0">
                <a:effectLst>
                  <a:outerShdw blurRad="38100" dist="38100" dir="2700000" algn="tl">
                    <a:srgbClr val="000000"/>
                  </a:outerShdw>
                </a:effectLst>
                <a:latin typeface="Times New Roman" charset="0"/>
              </a:rPr>
              <a:t>s 900 </a:t>
            </a:r>
            <a:r>
              <a:rPr lang="en-US" sz="2800" dirty="0">
                <a:effectLst>
                  <a:outerShdw blurRad="38100" dist="38100" dir="2700000" algn="tl">
                    <a:srgbClr val="000000"/>
                  </a:outerShdw>
                </a:effectLst>
                <a:latin typeface="Times New Roman" charset="0"/>
              </a:rPr>
              <a:t>m</a:t>
            </a:r>
            <a:r>
              <a:rPr lang="en-US" sz="2800" dirty="0" smtClean="0">
                <a:effectLst>
                  <a:outerShdw blurRad="38100" dist="38100" dir="2700000" algn="tl">
                    <a:srgbClr val="000000"/>
                  </a:outerShdw>
                </a:effectLst>
                <a:latin typeface="Times New Roman" charset="0"/>
              </a:rPr>
              <a:t>illion at risk for hunger could double by mid-century. </a:t>
            </a:r>
          </a:p>
          <a:p>
            <a:pPr eaLnBrk="1" hangingPunct="1">
              <a:spcBef>
                <a:spcPct val="50000"/>
              </a:spcBef>
              <a:defRPr/>
            </a:pPr>
            <a:endParaRPr lang="en-US" sz="2800" dirty="0" smtClean="0">
              <a:effectLst>
                <a:outerShdw blurRad="38100" dist="38100" dir="2700000" algn="tl">
                  <a:srgbClr val="000000"/>
                </a:outerShdw>
              </a:effectLst>
            </a:endParaRPr>
          </a:p>
        </p:txBody>
      </p:sp>
      <p:sp>
        <p:nvSpPr>
          <p:cNvPr id="195589" name="Text Box 6"/>
          <p:cNvSpPr txBox="1">
            <a:spLocks noChangeArrowheads="1"/>
          </p:cNvSpPr>
          <p:nvPr/>
        </p:nvSpPr>
        <p:spPr bwMode="auto">
          <a:xfrm>
            <a:off x="0" y="62484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Battisi and Naylor, </a:t>
            </a:r>
            <a:r>
              <a:rPr lang="en-US" sz="1800" i="1"/>
              <a:t>Science </a:t>
            </a:r>
            <a:r>
              <a:rPr lang="en-US" sz="1800"/>
              <a:t> 2009</a:t>
            </a:r>
          </a:p>
        </p:txBody>
      </p:sp>
    </p:spTree>
    <p:extLst>
      <p:ext uri="{BB962C8B-B14F-4D97-AF65-F5344CB8AC3E}">
        <p14:creationId xmlns:p14="http://schemas.microsoft.com/office/powerpoint/2010/main" val="19101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3781"/>
                                        </p:tgtEl>
                                        <p:attrNameLst>
                                          <p:attrName>style.visibility</p:attrName>
                                        </p:attrNameLst>
                                      </p:cBhvr>
                                      <p:to>
                                        <p:strVal val="visible"/>
                                      </p:to>
                                    </p:set>
                                    <p:animEffect transition="in" filter="dissolve">
                                      <p:cBhvr>
                                        <p:cTn id="7" dur="500"/>
                                        <p:tgtEl>
                                          <p:spTgt spid="843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22313" y="3810336"/>
            <a:ext cx="7772400" cy="2174478"/>
          </a:xfrm>
        </p:spPr>
        <p:txBody>
          <a:bodyPr>
            <a:noAutofit/>
          </a:bodyPr>
          <a:lstStyle/>
          <a:p>
            <a:r>
              <a:rPr lang="en-US" sz="6600" dirty="0" smtClean="0">
                <a:solidFill>
                  <a:srgbClr val="FFFFFF"/>
                </a:solidFill>
              </a:rPr>
              <a:t>precipitation</a:t>
            </a:r>
            <a:endParaRPr lang="en-US" sz="6600" dirty="0">
              <a:solidFill>
                <a:srgbClr val="FFFFFF"/>
              </a:solidFill>
            </a:endParaRPr>
          </a:p>
        </p:txBody>
      </p:sp>
      <p:sp>
        <p:nvSpPr>
          <p:cNvPr id="4" name="Text Placeholder 3"/>
          <p:cNvSpPr>
            <a:spLocks noGrp="1"/>
          </p:cNvSpPr>
          <p:nvPr>
            <p:ph type="body" idx="1"/>
          </p:nvPr>
        </p:nvSpPr>
        <p:spPr>
          <a:xfrm>
            <a:off x="722313" y="2444857"/>
            <a:ext cx="7772400" cy="1500187"/>
          </a:xfrm>
        </p:spPr>
        <p:txBody>
          <a:bodyPr>
            <a:normAutofit/>
          </a:bodyPr>
          <a:lstStyle/>
          <a:p>
            <a:r>
              <a:rPr lang="en-US" sz="3200" dirty="0" smtClean="0"/>
              <a:t>Climate Variability and Change</a:t>
            </a:r>
            <a:endParaRPr lang="en-US" sz="3200" dirty="0"/>
          </a:p>
        </p:txBody>
      </p:sp>
    </p:spTree>
    <p:extLst>
      <p:ext uri="{BB962C8B-B14F-4D97-AF65-F5344CB8AC3E}">
        <p14:creationId xmlns:p14="http://schemas.microsoft.com/office/powerpoint/2010/main" val="194175232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ainfall2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4800"/>
            <a:ext cx="9200295" cy="5700183"/>
          </a:xfrm>
          <a:prstGeom prst="rect">
            <a:avLst/>
          </a:prstGeom>
        </p:spPr>
      </p:pic>
      <p:sp>
        <p:nvSpPr>
          <p:cNvPr id="128002" name="Text Box 3"/>
          <p:cNvSpPr txBox="1">
            <a:spLocks noChangeArrowheads="1"/>
          </p:cNvSpPr>
          <p:nvPr/>
        </p:nvSpPr>
        <p:spPr bwMode="auto">
          <a:xfrm>
            <a:off x="7010400" y="6248400"/>
            <a:ext cx="184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600" i="1">
                <a:solidFill>
                  <a:srgbClr val="FFFFFF"/>
                </a:solidFill>
              </a:rPr>
              <a:t>U.S. CCSP, 2008</a:t>
            </a:r>
            <a:r>
              <a:rPr lang="en-US">
                <a:solidFill>
                  <a:srgbClr val="FFFFFF"/>
                </a:solidFill>
              </a:rPr>
              <a:t> </a:t>
            </a:r>
          </a:p>
        </p:txBody>
      </p:sp>
      <p:sp>
        <p:nvSpPr>
          <p:cNvPr id="930820" name="Text Box 4"/>
          <p:cNvSpPr txBox="1">
            <a:spLocks noChangeArrowheads="1"/>
          </p:cNvSpPr>
          <p:nvPr/>
        </p:nvSpPr>
        <p:spPr bwMode="auto">
          <a:xfrm>
            <a:off x="0" y="6248400"/>
            <a:ext cx="4343400" cy="457200"/>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defRPr/>
            </a:pPr>
            <a:r>
              <a:rPr lang="en-US" smtClean="0">
                <a:solidFill>
                  <a:srgbClr val="FFFE06"/>
                </a:solidFill>
                <a:effectLst>
                  <a:outerShdw blurRad="38100" dist="38100" dir="2700000" algn="tl">
                    <a:srgbClr val="000000"/>
                  </a:outerShdw>
                </a:effectLst>
              </a:rPr>
              <a:t>Globally Averaged</a:t>
            </a:r>
          </a:p>
        </p:txBody>
      </p:sp>
      <p:grpSp>
        <p:nvGrpSpPr>
          <p:cNvPr id="2" name="Group 7"/>
          <p:cNvGrpSpPr>
            <a:grpSpLocks/>
          </p:cNvGrpSpPr>
          <p:nvPr/>
        </p:nvGrpSpPr>
        <p:grpSpPr bwMode="auto">
          <a:xfrm>
            <a:off x="5638800" y="685800"/>
            <a:ext cx="2590800" cy="1371600"/>
            <a:chOff x="5638800" y="685800"/>
            <a:chExt cx="2590800" cy="1371600"/>
          </a:xfrm>
        </p:grpSpPr>
        <p:sp>
          <p:nvSpPr>
            <p:cNvPr id="128006" name="TextBox 4"/>
            <p:cNvSpPr txBox="1">
              <a:spLocks noChangeArrowheads="1"/>
            </p:cNvSpPr>
            <p:nvPr/>
          </p:nvSpPr>
          <p:spPr bwMode="auto">
            <a:xfrm>
              <a:off x="5638800" y="685800"/>
              <a:ext cx="259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000" b="1" dirty="0">
                  <a:solidFill>
                    <a:srgbClr val="0000FF"/>
                  </a:solidFill>
                </a:rPr>
                <a:t>In Future, when it rains…it will pour.</a:t>
              </a:r>
            </a:p>
          </p:txBody>
        </p:sp>
        <p:cxnSp>
          <p:nvCxnSpPr>
            <p:cNvPr id="7" name="Straight Arrow Connector 6"/>
            <p:cNvCxnSpPr/>
            <p:nvPr/>
          </p:nvCxnSpPr>
          <p:spPr>
            <a:xfrm>
              <a:off x="7162800" y="1524000"/>
              <a:ext cx="990600" cy="53340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8" name="TextBox 7"/>
          <p:cNvSpPr txBox="1">
            <a:spLocks noChangeArrowheads="1"/>
          </p:cNvSpPr>
          <p:nvPr/>
        </p:nvSpPr>
        <p:spPr bwMode="auto">
          <a:xfrm>
            <a:off x="1854200" y="1477963"/>
            <a:ext cx="4191000" cy="224676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t>By </a:t>
            </a:r>
            <a:r>
              <a:rPr lang="en-US" sz="2800" dirty="0" smtClean="0"/>
              <a:t>2050, </a:t>
            </a:r>
            <a:r>
              <a:rPr lang="en-US" sz="2800" dirty="0"/>
              <a:t>Chicago </a:t>
            </a:r>
            <a:r>
              <a:rPr lang="en-US" sz="2800" dirty="0" smtClean="0"/>
              <a:t>could see &gt;100</a:t>
            </a:r>
            <a:r>
              <a:rPr lang="en-US" sz="2800" dirty="0"/>
              <a:t>% increase in </a:t>
            </a:r>
            <a:r>
              <a:rPr lang="en-US" sz="2800" dirty="0" smtClean="0"/>
              <a:t>“Combined Sewage Overflow” (CSO) </a:t>
            </a:r>
            <a:r>
              <a:rPr lang="en-US" sz="2800" dirty="0"/>
              <a:t>events  	 </a:t>
            </a:r>
            <a:r>
              <a:rPr lang="en-US" sz="2800" dirty="0" smtClean="0"/>
              <a:t>		  </a:t>
            </a:r>
            <a:r>
              <a:rPr lang="en-US" sz="2000" dirty="0"/>
              <a:t>(Patz  et al. 2008)</a:t>
            </a:r>
          </a:p>
        </p:txBody>
      </p:sp>
    </p:spTree>
    <p:extLst>
      <p:ext uri="{BB962C8B-B14F-4D97-AF65-F5344CB8AC3E}">
        <p14:creationId xmlns:p14="http://schemas.microsoft.com/office/powerpoint/2010/main" val="3911792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4" y="122241"/>
            <a:ext cx="8686800" cy="1143000"/>
          </a:xfrm>
        </p:spPr>
        <p:txBody>
          <a:bodyPr/>
          <a:lstStyle/>
          <a:p>
            <a:r>
              <a:rPr lang="en-US" sz="4000" dirty="0" smtClean="0"/>
              <a:t>Lima COP 20: call for climate action:</a:t>
            </a:r>
            <a:endParaRPr lang="en-US" sz="4000" dirty="0"/>
          </a:p>
        </p:txBody>
      </p:sp>
      <p:sp>
        <p:nvSpPr>
          <p:cNvPr id="3" name="TextBox 2"/>
          <p:cNvSpPr txBox="1"/>
          <p:nvPr/>
        </p:nvSpPr>
        <p:spPr>
          <a:xfrm>
            <a:off x="643467" y="1320807"/>
            <a:ext cx="7755466" cy="5078313"/>
          </a:xfrm>
          <a:prstGeom prst="rect">
            <a:avLst/>
          </a:prstGeom>
          <a:noFill/>
        </p:spPr>
        <p:txBody>
          <a:bodyPr wrap="square" rtlCol="0">
            <a:spAutoFit/>
          </a:bodyPr>
          <a:lstStyle/>
          <a:p>
            <a:pPr marL="285750" indent="-285750">
              <a:buFont typeface="Arial"/>
              <a:buChar char="•"/>
            </a:pPr>
            <a:r>
              <a:rPr lang="en-US" sz="2800" dirty="0" smtClean="0"/>
              <a:t>Examples of “Intended Nationally Determined  Contributions” (INDCs) to reduce greenhouse gas emissions:</a:t>
            </a:r>
          </a:p>
          <a:p>
            <a:pPr lvl="1"/>
            <a:endParaRPr lang="en-US" sz="2400" dirty="0"/>
          </a:p>
          <a:p>
            <a:pPr marL="742950" lvl="1" indent="-285750">
              <a:buFont typeface="Arial"/>
              <a:buChar char="•"/>
            </a:pPr>
            <a:r>
              <a:rPr lang="en-US" sz="2400" dirty="0"/>
              <a:t>Japan: 26% below 2013 levels by 2030</a:t>
            </a:r>
          </a:p>
          <a:p>
            <a:pPr lvl="1"/>
            <a:endParaRPr lang="en-US" sz="2400" dirty="0"/>
          </a:p>
          <a:p>
            <a:pPr marL="742950" lvl="1" indent="-285750">
              <a:buFont typeface="Arial"/>
              <a:buChar char="•"/>
            </a:pPr>
            <a:r>
              <a:rPr lang="en-US" sz="2400" dirty="0" smtClean="0"/>
              <a:t>Australia: 26-28% below 2005 levels by 2030</a:t>
            </a:r>
          </a:p>
          <a:p>
            <a:pPr marL="742950" lvl="1" indent="-285750">
              <a:buFont typeface="Arial"/>
              <a:buChar char="•"/>
            </a:pPr>
            <a:endParaRPr lang="en-US" sz="2400" dirty="0" smtClean="0"/>
          </a:p>
          <a:p>
            <a:pPr marL="742950" lvl="1" indent="-285750">
              <a:buFont typeface="Arial"/>
              <a:buChar char="•"/>
            </a:pPr>
            <a:r>
              <a:rPr lang="en-US" sz="2400" dirty="0"/>
              <a:t>USA: 32% below 2005 by 2030 </a:t>
            </a:r>
            <a:endParaRPr lang="en-US" sz="2400" dirty="0" smtClean="0"/>
          </a:p>
          <a:p>
            <a:endParaRPr lang="en-US" sz="2400" dirty="0" smtClean="0"/>
          </a:p>
          <a:p>
            <a:pPr marL="742950" lvl="1" indent="-285750">
              <a:buFont typeface="Arial"/>
              <a:buChar char="•"/>
            </a:pPr>
            <a:r>
              <a:rPr lang="en-US" sz="2400" dirty="0" smtClean="0"/>
              <a:t>EU: 40% below 1990 levels by 2030</a:t>
            </a:r>
          </a:p>
          <a:p>
            <a:endParaRPr lang="en-US" sz="2400" dirty="0" smtClean="0"/>
          </a:p>
          <a:p>
            <a:pPr marL="742950" lvl="1" indent="-285750">
              <a:buFont typeface="Arial"/>
              <a:buChar char="•"/>
            </a:pPr>
            <a:r>
              <a:rPr lang="en-US" sz="2400" dirty="0" smtClean="0"/>
              <a:t>Ethiopia: 64% below BAU scenario by 2030</a:t>
            </a:r>
            <a:endParaRPr lang="en-US" sz="2400" dirty="0"/>
          </a:p>
        </p:txBody>
      </p:sp>
      <p:sp>
        <p:nvSpPr>
          <p:cNvPr id="4" name="TextBox 3"/>
          <p:cNvSpPr txBox="1"/>
          <p:nvPr/>
        </p:nvSpPr>
        <p:spPr>
          <a:xfrm rot="21041053">
            <a:off x="216876" y="1648480"/>
            <a:ext cx="8742182" cy="3170099"/>
          </a:xfrm>
          <a:prstGeom prst="rect">
            <a:avLst/>
          </a:prstGeom>
          <a:solidFill>
            <a:srgbClr val="000000"/>
          </a:solidFill>
        </p:spPr>
        <p:txBody>
          <a:bodyPr wrap="square" rtlCol="0">
            <a:spAutoFit/>
          </a:bodyPr>
          <a:lstStyle/>
          <a:p>
            <a:pPr algn="ctr"/>
            <a:r>
              <a:rPr lang="en-US" sz="4000" dirty="0" smtClean="0"/>
              <a:t>While these seem like daunting pledges, from a PUBLIC HEALTH perspective, the higher the pledge, the more profits for that country.   Why?</a:t>
            </a:r>
            <a:endParaRPr lang="en-US" sz="4000" dirty="0"/>
          </a:p>
        </p:txBody>
      </p:sp>
    </p:spTree>
    <p:extLst>
      <p:ext uri="{BB962C8B-B14F-4D97-AF65-F5344CB8AC3E}">
        <p14:creationId xmlns:p14="http://schemas.microsoft.com/office/powerpoint/2010/main" val="2668480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F standard slide show">
  <a:themeElements>
    <a:clrScheme name="HF standard slide show 13">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HF standard slide sh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F standard slide sh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F standard slide sh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F standard slide sh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F standard slide sh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F standard slide sh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F standard slide sh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F standard slide sh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F standard slide sh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F standard slide sh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F standard slide sh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F standard slide sh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F standard slide sh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F standard slide show 13">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HF standard slide show">
  <a:themeElements>
    <a:clrScheme name="HF standard slide show 13">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HF standard slide sh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F standard slide sh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F standard slide sh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F standard slide sh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F standard slide sh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F standard slide sh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F standard slide sh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F standard slide sh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F standard slide sh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F standard slide sh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F standard slide sh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F standard slide sh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F standard slide sh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F standard slide show 13">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HF standard slide show">
  <a:themeElements>
    <a:clrScheme name="HF standard slide show 13">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HF standard slide sh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F standard slide sh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F standard slide sh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F standard slide sh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F standard slide sh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F standard slide sh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F standard slide sh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F standard slide sh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F standard slide sh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F standard slide sh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F standard slide sh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F standard slide sh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F standard slide sh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F standard slide show 13">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27056</TotalTime>
  <Words>1265</Words>
  <Application>Microsoft Macintosh PowerPoint</Application>
  <PresentationFormat>On-screen Show (4:3)</PresentationFormat>
  <Paragraphs>206</Paragraphs>
  <Slides>16</Slides>
  <Notes>11</Notes>
  <HiddenSlides>0</HiddenSlides>
  <MMClips>0</MMClips>
  <ScaleCrop>false</ScaleCrop>
  <HeadingPairs>
    <vt:vector size="4" baseType="variant">
      <vt:variant>
        <vt:lpstr>Theme</vt:lpstr>
      </vt:variant>
      <vt:variant>
        <vt:i4>9</vt:i4>
      </vt:variant>
      <vt:variant>
        <vt:lpstr>Slide Titles</vt:lpstr>
      </vt:variant>
      <vt:variant>
        <vt:i4>16</vt:i4>
      </vt:variant>
    </vt:vector>
  </HeadingPairs>
  <TitlesOfParts>
    <vt:vector size="25" baseType="lpstr">
      <vt:lpstr>Office Theme</vt:lpstr>
      <vt:lpstr>HF standard slide show</vt:lpstr>
      <vt:lpstr>Blank Presentation</vt:lpstr>
      <vt:lpstr>2_HF standard slide show</vt:lpstr>
      <vt:lpstr>3_HF standard slide show</vt:lpstr>
      <vt:lpstr>master</vt:lpstr>
      <vt:lpstr>6_Office Theme</vt:lpstr>
      <vt:lpstr>5_Blank Presentation</vt:lpstr>
      <vt:lpstr>1_Office Theme</vt:lpstr>
      <vt:lpstr>  Climate Change, Energy Policy and  Health</vt:lpstr>
      <vt:lpstr>Future Projections</vt:lpstr>
      <vt:lpstr>PowerPoint Presentation</vt:lpstr>
      <vt:lpstr>temperature</vt:lpstr>
      <vt:lpstr>Projected # of days over 32°C</vt:lpstr>
      <vt:lpstr>PowerPoint Presentation</vt:lpstr>
      <vt:lpstr>precipitation</vt:lpstr>
      <vt:lpstr>PowerPoint Presentation</vt:lpstr>
      <vt:lpstr>Lima COP 20: call for climate action:</vt:lpstr>
      <vt:lpstr>Could Policy to Combat Climate Change be cost-free?</vt:lpstr>
      <vt:lpstr>The opportunity to avoid:</vt:lpstr>
      <vt:lpstr>Current health impacts of fossil fuel combustion (main cause of climate change)</vt:lpstr>
      <vt:lpstr>Co-benefit of up to 4 million deaths/yr.  Reductions in PM pollution in 2030</vt:lpstr>
      <vt:lpstr>PowerPoint Presentation</vt:lpstr>
      <vt:lpstr>PowerPoint Presentation</vt:lpstr>
      <vt:lpstr>PowerPoint Presentation</vt:lpstr>
    </vt:vector>
  </TitlesOfParts>
  <Company>sage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Patz</dc:creator>
  <cp:lastModifiedBy>Isobel Braithwaite</cp:lastModifiedBy>
  <cp:revision>196</cp:revision>
  <dcterms:created xsi:type="dcterms:W3CDTF">2014-09-20T14:02:12Z</dcterms:created>
  <dcterms:modified xsi:type="dcterms:W3CDTF">2015-12-13T21:43:02Z</dcterms:modified>
</cp:coreProperties>
</file>