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58" r:id="rId4"/>
    <p:sldId id="270" r:id="rId5"/>
    <p:sldId id="271" r:id="rId6"/>
    <p:sldId id="278" r:id="rId7"/>
    <p:sldId id="280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31" autoAdjust="0"/>
  </p:normalViewPr>
  <p:slideViewPr>
    <p:cSldViewPr snapToGrid="0">
      <p:cViewPr>
        <p:scale>
          <a:sx n="50" d="100"/>
          <a:sy n="50" d="100"/>
        </p:scale>
        <p:origin x="-1184" y="-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9AE97-F54D-4C20-9838-A1B460E3A2DF}" type="datetimeFigureOut">
              <a:rPr lang="en-GB" smtClean="0"/>
              <a:t>23/12/15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CD0D7-21A0-4609-8F5D-AA456A189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18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D0D7-21A0-4609-8F5D-AA456A189D0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D0D7-21A0-4609-8F5D-AA456A189D0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38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MDGs were born</a:t>
            </a:r>
            <a:r>
              <a:rPr lang="en-GB" baseline="0" dirty="0" smtClean="0"/>
              <a:t> in a context …world fiscal space…that is a stark contract to the fiscal crunch which marks the global situation today  </a:t>
            </a:r>
            <a:endParaRPr lang="en-GB" dirty="0" smtClean="0"/>
          </a:p>
          <a:p>
            <a:r>
              <a:rPr lang="en-GB" dirty="0" smtClean="0"/>
              <a:t>Systems plagued by</a:t>
            </a:r>
            <a:r>
              <a:rPr lang="en-GB" baseline="0" dirty="0" smtClean="0"/>
              <a:t> show-stopping constraints cannot </a:t>
            </a:r>
          </a:p>
          <a:p>
            <a:r>
              <a:rPr lang="en-GB" baseline="0" dirty="0" err="1" smtClean="0"/>
              <a:t>Sustainbility</a:t>
            </a:r>
            <a:r>
              <a:rPr lang="en-GB" baseline="0" dirty="0" smtClean="0"/>
              <a:t> 13 times ……..growth, consumption, production, </a:t>
            </a:r>
            <a:r>
              <a:rPr lang="en-GB" baseline="0" dirty="0" err="1" smtClean="0"/>
              <a:t>Agricul</a:t>
            </a:r>
            <a:r>
              <a:rPr lang="en-GB" baseline="0" dirty="0" smtClean="0"/>
              <a:t>, cities, water, sanitation, </a:t>
            </a:r>
            <a:r>
              <a:rPr lang="en-GB" baseline="0" dirty="0" err="1" smtClean="0"/>
              <a:t>insustraionlaoon</a:t>
            </a:r>
            <a:r>
              <a:rPr lang="en-GB" baseline="0" dirty="0" smtClean="0"/>
              <a:t>, oceans, terrestrial </a:t>
            </a:r>
            <a:r>
              <a:rPr lang="en-GB" baseline="0" dirty="0" err="1" smtClean="0"/>
              <a:t>ecosysetms</a:t>
            </a:r>
            <a:r>
              <a:rPr lang="en-GB" baseline="0" dirty="0" smtClean="0"/>
              <a:t> </a:t>
            </a:r>
            <a:endParaRPr lang="en-GB" dirty="0" smtClean="0"/>
          </a:p>
          <a:p>
            <a:r>
              <a:rPr lang="en-GB" dirty="0" err="1" smtClean="0"/>
              <a:t>WoG</a:t>
            </a:r>
            <a:r>
              <a:rPr lang="en-GB" dirty="0" smtClean="0"/>
              <a:t>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D0D7-21A0-4609-8F5D-AA456A189D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9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Health systems are aware,</a:t>
            </a:r>
            <a:r>
              <a:rPr lang="en-GB" baseline="0" dirty="0" smtClean="0"/>
              <a:t> can adapt, and are self regulating so that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D0D7-21A0-4609-8F5D-AA456A189D0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301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75D7D-97A0-43F5-B407-F1C5547813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78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AC05-5DA5-4ECE-B53C-4A0FFCFCB570}" type="datetime1">
              <a:rPr lang="en-GB" smtClean="0"/>
              <a:t>23/12/15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53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F55C-6E67-42E0-A3E5-7E990A6F50E3}" type="datetime1">
              <a:rPr lang="en-GB" smtClean="0"/>
              <a:t>23/12/15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38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2B0B-DCBC-4D81-A907-DAE64BF370D1}" type="datetime1">
              <a:rPr lang="en-GB" smtClean="0"/>
              <a:t>23/12/15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90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DC201-A175-4551-A902-9EF7FC755C4A}" type="datetime1">
              <a:rPr lang="en-GB" smtClean="0"/>
              <a:t>23/12/15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5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6FC4-68C7-472E-B3FA-E8476BB6C1DF}" type="datetime1">
              <a:rPr lang="en-GB" smtClean="0"/>
              <a:t>23/12/15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DC5A-F752-4A61-9CFF-4E717DC75088}" type="datetime1">
              <a:rPr lang="en-GB" smtClean="0"/>
              <a:t>23/12/15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72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6EA3A-3BC5-4A40-9BA4-42D017A3E755}" type="datetime1">
              <a:rPr lang="en-GB" smtClean="0"/>
              <a:t>23/12/15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74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49E9-2DDC-4A82-87C9-B3491196855D}" type="datetime1">
              <a:rPr lang="en-GB" smtClean="0"/>
              <a:t>23/12/15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113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AE36C-94F3-4277-AEE9-499986BC100A}" type="datetime1">
              <a:rPr lang="en-GB" smtClean="0"/>
              <a:t>23/12/15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75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3C25-9F62-400C-9113-133635395AA1}" type="datetime1">
              <a:rPr lang="en-GB" smtClean="0"/>
              <a:t>23/12/15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0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44C3-D866-4AD4-8FED-3E8E71B188AA}" type="datetime1">
              <a:rPr lang="en-GB" smtClean="0"/>
              <a:t>23/12/15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08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120CC-BF79-4EC7-A825-0AB0C17359F6}" type="datetime1">
              <a:rPr lang="en-GB" smtClean="0"/>
              <a:t>23/12/15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777E2-5282-4F87-B83A-5445EA1EE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8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7648" y="1610223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en-GB" sz="4400" dirty="0" smtClean="0"/>
              <a:t>What can public policy do to deliver a sustainable and healthier future?</a:t>
            </a:r>
            <a:br>
              <a:rPr lang="en-GB" sz="4400" dirty="0" smtClean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4000" dirty="0" smtClean="0"/>
              <a:t>What needs to be accelerated over the next 5 years in the context of SDGs?</a:t>
            </a:r>
            <a:br>
              <a:rPr lang="en-GB" sz="4000" dirty="0" smtClean="0"/>
            </a:b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227" y="3997823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/>
              <a:t>Solutions for a post-2015 world </a:t>
            </a:r>
          </a:p>
          <a:p>
            <a:r>
              <a:rPr lang="en-GB" sz="2800" dirty="0" smtClean="0"/>
              <a:t>Climate and health summit, Paris, 2015</a:t>
            </a:r>
          </a:p>
          <a:p>
            <a:r>
              <a:rPr lang="en-GB" sz="2800" dirty="0" err="1" smtClean="0"/>
              <a:t>Dr.</a:t>
            </a:r>
            <a:r>
              <a:rPr lang="en-GB" sz="2800" dirty="0" smtClean="0"/>
              <a:t> Sania Nishtar </a:t>
            </a:r>
          </a:p>
          <a:p>
            <a:r>
              <a:rPr lang="en-GB" sz="2800" dirty="0" smtClean="0"/>
              <a:t>Heartfile, Pakistan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9048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from the MDGs, about the power of such frameworks?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Transformed political agendas </a:t>
            </a:r>
          </a:p>
          <a:p>
            <a:r>
              <a:rPr lang="en-GB" dirty="0" smtClean="0"/>
              <a:t>Placed health higher than health ministries </a:t>
            </a:r>
          </a:p>
          <a:p>
            <a:r>
              <a:rPr lang="en-GB" dirty="0" smtClean="0"/>
              <a:t>Forged inter-sectoral collaboration  </a:t>
            </a:r>
          </a:p>
          <a:p>
            <a:r>
              <a:rPr lang="en-GB" dirty="0"/>
              <a:t>Platform for government-civil society and donor partnerships  </a:t>
            </a:r>
          </a:p>
          <a:p>
            <a:r>
              <a:rPr lang="en-GB" dirty="0" smtClean="0"/>
              <a:t>Acted as consensus building tools </a:t>
            </a:r>
          </a:p>
          <a:p>
            <a:r>
              <a:rPr lang="en-GB" dirty="0"/>
              <a:t>Provided a ‘rallying point’ for domestic and donor fiscal </a:t>
            </a:r>
            <a:r>
              <a:rPr lang="en-GB" dirty="0" smtClean="0"/>
              <a:t>inputs in support of a set of time-bound outcome based targets </a:t>
            </a:r>
          </a:p>
          <a:p>
            <a:r>
              <a:rPr lang="en-GB" dirty="0" smtClean="0"/>
              <a:t>Forged policy consistency</a:t>
            </a:r>
          </a:p>
          <a:p>
            <a:r>
              <a:rPr lang="en-GB" dirty="0" smtClean="0"/>
              <a:t>Served as instruments of debt relief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08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Changes, post 2015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shift in responsibility for development from </a:t>
            </a:r>
            <a:r>
              <a:rPr lang="en-GB" b="1" dirty="0" smtClean="0"/>
              <a:t>donors</a:t>
            </a:r>
            <a:r>
              <a:rPr lang="en-GB" dirty="0" smtClean="0"/>
              <a:t> to </a:t>
            </a:r>
            <a:r>
              <a:rPr lang="en-GB" b="1" dirty="0" smtClean="0"/>
              <a:t>countries </a:t>
            </a:r>
          </a:p>
          <a:p>
            <a:r>
              <a:rPr lang="en-GB" dirty="0" smtClean="0"/>
              <a:t>A change in development thinking from </a:t>
            </a:r>
            <a:r>
              <a:rPr lang="en-GB" b="1" dirty="0" smtClean="0"/>
              <a:t>vertical targets </a:t>
            </a:r>
            <a:r>
              <a:rPr lang="en-GB" dirty="0" smtClean="0"/>
              <a:t>to building, </a:t>
            </a:r>
            <a:r>
              <a:rPr lang="en-GB" b="1" dirty="0" smtClean="0"/>
              <a:t>systems, institutions and infrastructure</a:t>
            </a:r>
          </a:p>
          <a:p>
            <a:r>
              <a:rPr lang="en-GB" dirty="0" smtClean="0"/>
              <a:t>A change in the organizing principle: </a:t>
            </a:r>
          </a:p>
          <a:p>
            <a:pPr lvl="1"/>
            <a:r>
              <a:rPr lang="en-GB" dirty="0"/>
              <a:t>F</a:t>
            </a:r>
            <a:r>
              <a:rPr lang="en-GB" dirty="0" smtClean="0"/>
              <a:t>rom the future of people to the future of the planet </a:t>
            </a:r>
          </a:p>
          <a:p>
            <a:pPr lvl="1"/>
            <a:r>
              <a:rPr lang="en-GB" dirty="0" smtClean="0"/>
              <a:t>From poverty reduction to sustainability</a:t>
            </a:r>
          </a:p>
          <a:p>
            <a:r>
              <a:rPr lang="en-GB" dirty="0" smtClean="0"/>
              <a:t>Recognition of the importance of the inter-connectedness of risks and the inter-dependencies involved in public policy solutions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2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20675"/>
            <a:ext cx="10515600" cy="1325563"/>
          </a:xfrm>
        </p:spPr>
        <p:txBody>
          <a:bodyPr/>
          <a:lstStyle/>
          <a:p>
            <a:r>
              <a:rPr lang="en-GB" dirty="0" smtClean="0"/>
              <a:t>Institutions with a </a:t>
            </a:r>
            <a:r>
              <a:rPr lang="en-GB" dirty="0"/>
              <a:t>long term outlook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Strategy units of the STATE and not the GOVERNMENT which think beyond the next election </a:t>
            </a:r>
          </a:p>
          <a:p>
            <a:r>
              <a:rPr lang="en-GB" dirty="0" smtClean="0"/>
              <a:t>Sustainable Development </a:t>
            </a:r>
            <a:r>
              <a:rPr lang="en-GB" dirty="0"/>
              <a:t>C</a:t>
            </a:r>
            <a:r>
              <a:rPr lang="en-GB" dirty="0" smtClean="0"/>
              <a:t>ommissions </a:t>
            </a:r>
          </a:p>
          <a:p>
            <a:r>
              <a:rPr lang="en-GB" dirty="0" smtClean="0"/>
              <a:t>Commissioner or Ombudsman for future generations </a:t>
            </a:r>
          </a:p>
          <a:p>
            <a:r>
              <a:rPr lang="en-GB" dirty="0" smtClean="0"/>
              <a:t>Environmental limits Acts</a:t>
            </a:r>
          </a:p>
          <a:p>
            <a:r>
              <a:rPr lang="en-GB" dirty="0" smtClean="0"/>
              <a:t>Empowered specialist committees </a:t>
            </a:r>
          </a:p>
          <a:p>
            <a:r>
              <a:rPr lang="en-GB" dirty="0" smtClean="0"/>
              <a:t>Constitutional provisions and/or state instruments, which compel  accountability for inattention to long term outcomes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30178" y="556613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254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926" y="910556"/>
            <a:ext cx="947687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Mechanisms to forge partnership within government so as to integrate social, economical and environmental polices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0426" y="2236119"/>
            <a:ext cx="6560574" cy="3626268"/>
          </a:xfrm>
        </p:spPr>
        <p:txBody>
          <a:bodyPr>
            <a:normAutofit/>
          </a:bodyPr>
          <a:lstStyle/>
          <a:p>
            <a:r>
              <a:rPr lang="en-GB" dirty="0"/>
              <a:t>Partnership building is needed first in the government systems </a:t>
            </a:r>
          </a:p>
          <a:p>
            <a:r>
              <a:rPr lang="en-GB" dirty="0"/>
              <a:t>New tools </a:t>
            </a:r>
          </a:p>
          <a:p>
            <a:pPr lvl="1"/>
            <a:r>
              <a:rPr lang="en-GB" dirty="0" smtClean="0"/>
              <a:t>Intermediary </a:t>
            </a:r>
            <a:r>
              <a:rPr lang="en-GB" dirty="0"/>
              <a:t>agencies skilled to convene </a:t>
            </a:r>
          </a:p>
          <a:p>
            <a:pPr lvl="1"/>
            <a:r>
              <a:rPr lang="en-GB" dirty="0"/>
              <a:t>Instruments for asset allocation mapping </a:t>
            </a:r>
          </a:p>
          <a:p>
            <a:pPr lvl="1"/>
            <a:r>
              <a:rPr lang="en-GB" dirty="0"/>
              <a:t>Incentives for collaborative division of labour </a:t>
            </a:r>
          </a:p>
          <a:p>
            <a:pPr lvl="1"/>
            <a:r>
              <a:rPr lang="en-GB" dirty="0"/>
              <a:t>Metric for whole of government and whole of system performance </a:t>
            </a:r>
          </a:p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0178" y="556613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/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45" t="2170" r="10645"/>
          <a:stretch/>
        </p:blipFill>
        <p:spPr>
          <a:xfrm>
            <a:off x="377312" y="2236119"/>
            <a:ext cx="4758813" cy="3548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572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6" y="410368"/>
            <a:ext cx="10515600" cy="1325563"/>
          </a:xfrm>
        </p:spPr>
        <p:txBody>
          <a:bodyPr/>
          <a:lstStyle/>
          <a:p>
            <a:r>
              <a:rPr lang="en-GB" dirty="0" smtClean="0"/>
              <a:t>Overall governance and macro-level change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134" y="1685994"/>
            <a:ext cx="9962148" cy="4351338"/>
          </a:xfrm>
        </p:spPr>
        <p:txBody>
          <a:bodyPr>
            <a:noAutofit/>
          </a:bodyPr>
          <a:lstStyle/>
          <a:p>
            <a:r>
              <a:rPr lang="en-GB" sz="3200" dirty="0" smtClean="0"/>
              <a:t>Structures and systems to </a:t>
            </a:r>
            <a:r>
              <a:rPr lang="en-GB" sz="3200" dirty="0"/>
              <a:t>forge inter-sectoral </a:t>
            </a:r>
            <a:r>
              <a:rPr lang="en-GB" sz="3200" dirty="0" smtClean="0"/>
              <a:t>collaboration between government, civil society and the Private sector </a:t>
            </a:r>
          </a:p>
          <a:p>
            <a:r>
              <a:rPr lang="en-GB" sz="3200" dirty="0"/>
              <a:t>Enabling institutions to create, synthesize </a:t>
            </a:r>
            <a:r>
              <a:rPr lang="en-GB" sz="3200" dirty="0" smtClean="0"/>
              <a:t>&amp; apply </a:t>
            </a:r>
            <a:r>
              <a:rPr lang="en-GB" sz="3200" dirty="0"/>
              <a:t>interdisciplinary knowledge to strengthen </a:t>
            </a:r>
            <a:r>
              <a:rPr lang="en-GB" sz="3200" dirty="0" smtClean="0"/>
              <a:t>health </a:t>
            </a:r>
            <a:r>
              <a:rPr lang="en-GB" sz="3200" dirty="0"/>
              <a:t>and the state of natural systems on which it depends</a:t>
            </a:r>
          </a:p>
          <a:p>
            <a:r>
              <a:rPr lang="en-GB" sz="3200" dirty="0"/>
              <a:t>Training a cadre of future leaders  </a:t>
            </a:r>
          </a:p>
          <a:p>
            <a:pPr marL="0" indent="0">
              <a:buNone/>
            </a:pPr>
            <a:endParaRPr lang="en-GB" sz="3200" dirty="0"/>
          </a:p>
          <a:p>
            <a:r>
              <a:rPr lang="en-GB" sz="3200" dirty="0" smtClean="0"/>
              <a:t>Overcoming </a:t>
            </a:r>
            <a:r>
              <a:rPr lang="en-GB" sz="3200" dirty="0"/>
              <a:t>governance </a:t>
            </a:r>
            <a:r>
              <a:rPr lang="en-GB" sz="3200" dirty="0" smtClean="0"/>
              <a:t>constraints, including corruption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29123" y="1725089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23" y="3110846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4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29122" y="4496603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122" y="5528417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2118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082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 smtClean="0"/>
              <a:t>Health systems 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084" y="1444283"/>
            <a:ext cx="9797716" cy="4978429"/>
          </a:xfrm>
        </p:spPr>
        <p:txBody>
          <a:bodyPr>
            <a:normAutofit/>
          </a:bodyPr>
          <a:lstStyle/>
          <a:p>
            <a:r>
              <a:rPr lang="en-GB" sz="3600" dirty="0"/>
              <a:t>Promoting health systems resilience </a:t>
            </a:r>
            <a:endParaRPr lang="en-GB" sz="3600" dirty="0" smtClean="0"/>
          </a:p>
          <a:p>
            <a:r>
              <a:rPr lang="en-GB" sz="3600" dirty="0" smtClean="0"/>
              <a:t>Espousing </a:t>
            </a:r>
            <a:r>
              <a:rPr lang="en-GB" sz="3600" dirty="0"/>
              <a:t>Universal Heath Coverage as a policy </a:t>
            </a:r>
            <a:r>
              <a:rPr lang="en-GB" sz="3600" dirty="0" smtClean="0"/>
              <a:t>choice</a:t>
            </a:r>
          </a:p>
          <a:p>
            <a:r>
              <a:rPr lang="en-GB" sz="3600" dirty="0"/>
              <a:t>Exploiting synergy with regard to sustainability and </a:t>
            </a:r>
            <a:r>
              <a:rPr lang="en-GB" sz="3600" dirty="0" smtClean="0"/>
              <a:t>efforts to curb NCDs</a:t>
            </a:r>
          </a:p>
          <a:p>
            <a:r>
              <a:rPr lang="en-GB" sz="3600" dirty="0" smtClean="0"/>
              <a:t>A renewed emphasis on family planning </a:t>
            </a:r>
          </a:p>
          <a:p>
            <a:pPr lvl="0"/>
            <a:r>
              <a:rPr lang="en-GB" sz="3600" dirty="0"/>
              <a:t>Promoting a collaborative mind-set </a:t>
            </a:r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83530" y="1449129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7</a:t>
            </a:r>
            <a:endParaRPr lang="en-GB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83529" y="2291952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8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83529" y="3305031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9</a:t>
            </a:r>
            <a:endParaRPr lang="en-GB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3528" y="4276667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10</a:t>
            </a:r>
            <a:endParaRPr lang="en-GB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583528" y="5183409"/>
            <a:ext cx="81814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52482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290686"/>
              </p:ext>
            </p:extLst>
          </p:nvPr>
        </p:nvGraphicFramePr>
        <p:xfrm>
          <a:off x="1376214" y="0"/>
          <a:ext cx="9159925" cy="6852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4" imgW="4568804" imgH="3425985" progId="Msxml2.SAXXMLReader.5.0">
                  <p:embed/>
                </p:oleObj>
              </mc:Choice>
              <mc:Fallback>
                <p:oleObj r:id="rId4" imgW="4568804" imgH="3425985" progId="Msxml2.SAXXMLReader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214" y="0"/>
                        <a:ext cx="9159925" cy="68525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Sania Nishtar, Climate chage and health summit, Paris, December 2015 </a:t>
            </a:r>
            <a:endParaRPr lang="en-GB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8" t="14445" r="43305" b="59444"/>
          <a:stretch/>
        </p:blipFill>
        <p:spPr bwMode="auto">
          <a:xfrm>
            <a:off x="9752259" y="365124"/>
            <a:ext cx="2134941" cy="204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t="18332" r="59794" b="58612"/>
          <a:stretch/>
        </p:blipFill>
        <p:spPr bwMode="auto">
          <a:xfrm>
            <a:off x="251969" y="214164"/>
            <a:ext cx="2046874" cy="207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602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571</Words>
  <Application>Microsoft Macintosh PowerPoint</Application>
  <PresentationFormat>Custom</PresentationFormat>
  <Paragraphs>76</Paragraphs>
  <Slides>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Msxml2.SAXXMLReader.5.0</vt:lpstr>
      <vt:lpstr>What can public policy do to deliver a sustainable and healthier future?  What needs to be accelerated over the next 5 years in the context of SDGs? </vt:lpstr>
      <vt:lpstr>Lessons from the MDGs, about the power of such frameworks?</vt:lpstr>
      <vt:lpstr>Changes, post 2015 </vt:lpstr>
      <vt:lpstr>Institutions with a long term outlook </vt:lpstr>
      <vt:lpstr>Mechanisms to forge partnership within government so as to integrate social, economical and environmental polices  </vt:lpstr>
      <vt:lpstr>Overall governance and macro-level change  </vt:lpstr>
      <vt:lpstr>Health systems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public policy do to deliver a sustainable and healthier future? what needs to be accelerated over the next 5 years? </dc:title>
  <dc:creator>Sania</dc:creator>
  <cp:lastModifiedBy>Isobel Braithwaite</cp:lastModifiedBy>
  <cp:revision>29</cp:revision>
  <dcterms:created xsi:type="dcterms:W3CDTF">2015-12-05T08:01:33Z</dcterms:created>
  <dcterms:modified xsi:type="dcterms:W3CDTF">2015-12-23T21:05:13Z</dcterms:modified>
</cp:coreProperties>
</file>