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24" r:id="rId4"/>
    <p:sldMasterId id="2147483736" r:id="rId5"/>
    <p:sldMasterId id="2147483748" r:id="rId6"/>
    <p:sldMasterId id="2147483760" r:id="rId7"/>
    <p:sldMasterId id="2147483772" r:id="rId8"/>
    <p:sldMasterId id="2147483784" r:id="rId9"/>
    <p:sldMasterId id="2147483796" r:id="rId10"/>
  </p:sldMasterIdLst>
  <p:sldIdLst>
    <p:sldId id="267" r:id="rId11"/>
    <p:sldId id="257" r:id="rId12"/>
    <p:sldId id="268" r:id="rId13"/>
    <p:sldId id="259" r:id="rId14"/>
    <p:sldId id="260" r:id="rId15"/>
    <p:sldId id="262" r:id="rId16"/>
    <p:sldId id="263" r:id="rId17"/>
    <p:sldId id="264" r:id="rId18"/>
    <p:sldId id="265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1E06D-4436-4047-A2AB-09C8C41F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0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BB4C3-D7BF-40BF-9426-CD1A430989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50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DC957-2A1D-4983-8DDE-3775E03D3F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648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E66E7-3FFA-4919-B33A-73372B0BD8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96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29C7-288B-4028-83D2-216DC78FE3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349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294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325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487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517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25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989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9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FD33E-310F-431B-99F4-2833CF3DB0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7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441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427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4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7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05B0AF-D9FB-4E42-9DB2-9BDAE319B2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965AF8-CD48-4357-B718-122C9AF8FF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7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EFB11-6117-42CF-8B08-8B0CC138AA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0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7ECF7-A1BE-4EEA-B0AB-9E99854022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160AF-8342-473C-A828-B07374A750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26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8BF73-275E-44AC-837E-4D2C3D316C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5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4B31E-EC0D-49FE-9C31-0B6047F6A0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7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8F8AD-9DF9-4EF5-8852-2233AB2E64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1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25735-96CC-4079-AA30-8676B6A287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4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67C03-4EE4-497C-A98A-3467E66DBD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04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4BA31-4783-4268-A84C-2FE1580B7E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9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52133-F03A-4796-A10C-1EFA24A63B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5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52767-B1F9-4FB8-B97D-9478A1FDA6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02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0558D-689A-42EE-9824-F623AB1336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A6B94-F951-48BC-BB2B-DD9A0E9889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42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116C7-359A-4A6F-BC0B-6A281192B5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40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6A987-4407-4266-BC15-2790C04A0C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85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68105-0FA1-4B19-8765-8AD6F0FCBA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74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A173C-AF4C-4BC4-B301-7C1AE8D7CD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3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217E9-1493-450F-9CCA-568DE53958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5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72520-EF07-4454-96C5-E08A8D236D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13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50A58-9FAF-499F-8C13-1552D46B57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87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CABD6-34E2-4778-8183-85E37BC714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84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36A18-6E48-45B8-9CDE-437A3C041A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10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6F68E-C814-47DB-8BEC-DD08B13AA0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81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0C665-7EA4-4AD7-BDC1-61903F60BB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0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2D158C-7D93-45C8-A638-76802C2624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68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ABFF6-9412-4EBE-8532-3FEDA26015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69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4E80-93E3-42D6-BD9B-A292784A1E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20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03790-57A8-4D75-8CED-984AA20F16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1BDE-AC17-4249-85DD-1640EB086A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53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B441E-71FD-428B-BEAC-3BA0A884DF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9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44D7C-7165-452F-9631-972E94632F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1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053BB-C05D-47EF-888E-618AB3D0F7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04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70A61-CBDA-4D4D-8635-127A18D419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11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EB922-8E1C-4E80-95A9-6F0ED3F286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5BBBA-6D8D-406A-8947-74E0D1F7C3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18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7637-E96A-46F7-85E0-A8DBB0DA99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10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8D383-90ED-4AE3-8803-63E75FA922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3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66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3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8D0DA-8BCC-4D38-AAE7-3D8578FF53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42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36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46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5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42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98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955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58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45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97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60E65-363D-41F2-8FF0-0318DDBBF4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10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715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20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07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681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25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16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5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703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148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9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64EFB-269C-4168-ADB5-01766CEE8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635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24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56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25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63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048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15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5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278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4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6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885E6-0A7B-43BB-9541-F477BB2E6B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954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767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2C98F-A6A4-4594-AB87-1FBAAC508D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769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3E5F-47C0-47AE-BF22-1C5A46A9B4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833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423D-48C1-4AA5-87EE-37D08F1542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9D26-59EF-4A00-9435-512C206145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52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0E6C-BCD4-42BF-8850-BF4ED25D12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63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42CD-BAEC-4AF5-9D5F-A18A4AC078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783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0B433-F679-4B12-BCD5-B6AD9C52D8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516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4A8C2-8C8D-4A55-90CE-CDB271B47A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619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BA8C7-871D-4B70-83D1-4EE006C85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1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61060-4964-4B8E-88CD-EFC6071182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044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0F68F-5F90-49CF-BEB2-0FC65981A4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364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FC0F-1A29-4443-AE6C-8DAEAE45A6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782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B4B8-03E1-4660-9948-6770ED3338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632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4DC9F-8DB8-44B7-B98A-EC9CAA4585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093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CA717-FA39-4A04-8C44-0FC5F4FEB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200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EB908-7D4F-4B13-8BA2-26E16AEC1A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95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CC9E-3F33-4D50-BD3C-98418C70C8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034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74D47-564F-46E2-B14D-4C2A29D652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003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0E592-221D-4E3E-A9CD-AEFFE02636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720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9F39-ABBF-4BD8-A73D-8C289474F6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1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53FCC-E5BC-412A-876D-FD884C97A4C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9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913BC7-0DAB-4FC5-8D4B-22F104137DE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5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8756D9-50C0-473C-B1E3-596ACE78DEE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F6FC58-D0CC-4FDE-922C-8A0B7186DBA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9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4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0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1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9B6D0-7395-4AB3-90C1-8C495100A09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5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AB6DF8-CC1A-429D-BB5C-568A723B09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2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aostat3.fao.org/home/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aostat3.fao.org/home/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ko-KR" sz="4000" b="1" dirty="0" smtClean="0">
                <a:latin typeface="Arial" charset="0"/>
                <a:ea typeface="굴림" charset="-127"/>
              </a:rPr>
              <a:t>Climate and Health Summit:  2015</a:t>
            </a:r>
            <a:endParaRPr lang="en-US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038600"/>
            <a:ext cx="7620000" cy="1752600"/>
          </a:xfrm>
        </p:spPr>
        <p:txBody>
          <a:bodyPr/>
          <a:lstStyle/>
          <a:p>
            <a:pPr eaLnBrk="1" hangingPunct="1"/>
            <a:r>
              <a:rPr lang="en-US" altLang="en-US" sz="2800" b="1" i="1" dirty="0" smtClean="0">
                <a:solidFill>
                  <a:srgbClr val="006600"/>
                </a:solidFill>
                <a:latin typeface="Arial" charset="0"/>
              </a:rPr>
              <a:t>Walter C. Willett, MD, </a:t>
            </a:r>
            <a:r>
              <a:rPr lang="en-US" altLang="en-US" sz="2800" b="1" i="1" dirty="0" err="1" smtClean="0">
                <a:solidFill>
                  <a:srgbClr val="006600"/>
                </a:solidFill>
                <a:latin typeface="Arial" charset="0"/>
              </a:rPr>
              <a:t>DrPH</a:t>
            </a:r>
            <a:endParaRPr lang="en-US" altLang="en-US" sz="2800" b="1" i="1" dirty="0" smtClean="0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altLang="en-US" sz="2400" i="1" dirty="0" smtClean="0">
                <a:solidFill>
                  <a:srgbClr val="006600"/>
                </a:solidFill>
                <a:latin typeface="Arial" charset="0"/>
              </a:rPr>
              <a:t>Department of Nutrition</a:t>
            </a:r>
          </a:p>
          <a:p>
            <a:pPr eaLnBrk="1" hangingPunct="1"/>
            <a:r>
              <a:rPr lang="en-US" altLang="en-US" sz="2400" i="1" dirty="0" smtClean="0">
                <a:solidFill>
                  <a:srgbClr val="006600"/>
                </a:solidFill>
                <a:latin typeface="Arial" charset="0"/>
              </a:rPr>
              <a:t>Harvard T. H. Chan School of Public Health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05200" y="5943600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A50021"/>
                </a:solidFill>
              </a:rPr>
              <a:t>December 5, 2015</a:t>
            </a:r>
            <a:endParaRPr lang="en-US" altLang="en-US" sz="2000" dirty="0" smtClean="0">
              <a:solidFill>
                <a:srgbClr val="A50021"/>
              </a:solidFill>
            </a:endParaRPr>
          </a:p>
        </p:txBody>
      </p:sp>
      <p:pic>
        <p:nvPicPr>
          <p:cNvPr id="2053" name="Picture 5" descr="swiss ch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0" b="60616"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18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28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  <a:endParaRPr lang="en-US" sz="32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19200"/>
            <a:ext cx="7162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Limiting red meat intake will have benefits for human and planetary health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990033"/>
                </a:solidFill>
              </a:rPr>
              <a:t>In general, emphasizing vegetable sources of protein over animal sources will have similar benefits, but modest consumption of poultry and fish are compatible with human and environmental health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Further attention to every ste</a:t>
            </a:r>
            <a:r>
              <a:rPr lang="en-US" sz="2800" dirty="0">
                <a:solidFill>
                  <a:srgbClr val="002060"/>
                </a:solidFill>
              </a:rPr>
              <a:t>p</a:t>
            </a:r>
            <a:r>
              <a:rPr lang="en-US" sz="2800" dirty="0" smtClean="0">
                <a:solidFill>
                  <a:srgbClr val="002060"/>
                </a:solidFill>
              </a:rPr>
              <a:t> of food production, transportation, processing, and storage can further reduce fossil fuel consumption and GHG production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29.629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5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9" y="508000"/>
            <a:ext cx="8449061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51600"/>
            <a:ext cx="290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29.616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/>
          <a:stretch>
            <a:fillRect/>
          </a:stretch>
        </p:blipFill>
        <p:spPr bwMode="auto">
          <a:xfrm>
            <a:off x="457200" y="2235200"/>
            <a:ext cx="84582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457200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Relative Risk of type 2 diabetes for replacing 1 serving/day of total red meat with other foods.  Data from NHS, NHSII, HPFS, including 13,759 cases of diabetes </a:t>
            </a:r>
            <a:r>
              <a:rPr lang="en-US" altLang="en-US" sz="2000" b="1" i="1" smtClean="0">
                <a:solidFill>
                  <a:srgbClr val="000000"/>
                </a:solidFill>
              </a:rPr>
              <a:t>(Pan A et al. AJCN, 2011)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652145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0000"/>
                </a:solidFill>
              </a:rPr>
              <a:t>25.161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 rot="16200000">
            <a:off x="-791368" y="3245643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00"/>
                </a:solidFill>
              </a:rPr>
              <a:t>Relative Risk</a:t>
            </a:r>
          </a:p>
        </p:txBody>
      </p:sp>
    </p:spTree>
    <p:extLst>
      <p:ext uri="{BB962C8B-B14F-4D97-AF65-F5344CB8AC3E}">
        <p14:creationId xmlns:p14="http://schemas.microsoft.com/office/powerpoint/2010/main" val="13652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3" r="26666" b="-70"/>
          <a:stretch>
            <a:fillRect/>
          </a:stretch>
        </p:blipFill>
        <p:spPr bwMode="auto">
          <a:xfrm>
            <a:off x="0" y="2687638"/>
            <a:ext cx="87630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1082675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Substitution of Protein Sources (1 sv/day) and Risk of CHD in NHS, 1980-2006 </a:t>
            </a:r>
            <a:r>
              <a:rPr lang="en-US" altLang="en-US" sz="2400" i="1" smtClean="0">
                <a:solidFill>
                  <a:srgbClr val="000000"/>
                </a:solidFill>
              </a:rPr>
              <a:t>(3162 cases)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867400" y="62484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1" i="1" smtClean="0">
              <a:solidFill>
                <a:srgbClr val="000066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647700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0000"/>
                </a:solidFill>
              </a:rPr>
              <a:t>9.202a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191000" y="6469063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0000"/>
                </a:solidFill>
              </a:rPr>
              <a:t>Bernstein A, et al. Circulation. 2010;122(9):876-83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30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>
                <a:gamma/>
                <a:shade val="56078"/>
                <a:invGamma/>
              </a:srgbClr>
            </a:gs>
            <a:gs pos="50000">
              <a:srgbClr val="CCCCFF"/>
            </a:gs>
            <a:gs pos="100000">
              <a:srgbClr val="CCCCFF">
                <a:gamma/>
                <a:shade val="56078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Grp="1" noChangeAspect="1"/>
          </p:cNvGraphicFramePr>
          <p:nvPr>
            <p:ph/>
          </p:nvPr>
        </p:nvGraphicFramePr>
        <p:xfrm>
          <a:off x="461963" y="549275"/>
          <a:ext cx="8220075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3" imgW="8229600" imgH="5857875" progId="MSGraph.Chart.8">
                  <p:embed followColorScheme="full"/>
                </p:oleObj>
              </mc:Choice>
              <mc:Fallback>
                <p:oleObj name="Chart" r:id="rId3" imgW="8229600" imgH="58578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549275"/>
                        <a:ext cx="8220075" cy="585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52600" y="136525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smtClean="0">
                <a:solidFill>
                  <a:srgbClr val="660066"/>
                </a:solidFill>
              </a:rPr>
              <a:t>Multivariate RR for Red Meat Intake and Total Mortality in Men in NIH-AARP Study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934200" y="64150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smtClean="0">
                <a:solidFill>
                  <a:srgbClr val="CC0099"/>
                </a:solidFill>
              </a:rPr>
              <a:t>(Sinha et al. 2009)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143000" y="4114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86000" y="4564063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smtClean="0">
                <a:solidFill>
                  <a:srgbClr val="000066"/>
                </a:solidFill>
              </a:rPr>
              <a:t>(P, trend=&lt;.001)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16200000">
            <a:off x="-1272381" y="2399506"/>
            <a:ext cx="3368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66"/>
                </a:solidFill>
              </a:rPr>
              <a:t>Relative Risk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191000" y="6240463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66"/>
                </a:solidFill>
              </a:rPr>
              <a:t>Quintiles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652145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0000"/>
                </a:solidFill>
              </a:rPr>
              <a:t>29.327</a:t>
            </a:r>
          </a:p>
        </p:txBody>
      </p:sp>
    </p:spTree>
    <p:extLst>
      <p:ext uri="{BB962C8B-B14F-4D97-AF65-F5344CB8AC3E}">
        <p14:creationId xmlns:p14="http://schemas.microsoft.com/office/powerpoint/2010/main" val="49938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6521450"/>
            <a:ext cx="1616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00"/>
                </a:solidFill>
              </a:rPr>
              <a:t>9.220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0"/>
          <a:stretch>
            <a:fillRect/>
          </a:stretch>
        </p:blipFill>
        <p:spPr bwMode="auto">
          <a:xfrm>
            <a:off x="3200400" y="2241550"/>
            <a:ext cx="57912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2000" y="3810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FFFF00"/>
                </a:solidFill>
              </a:rPr>
              <a:t>RR for total mortality for men and women associated with replacement of other food groups for red meat intake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800600" y="5935663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smtClean="0">
                <a:solidFill>
                  <a:srgbClr val="FFFF00"/>
                </a:solidFill>
              </a:rPr>
              <a:t>(Pan A et al, Arch Intern Med 2012)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2400" y="2209800"/>
            <a:ext cx="3124200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00"/>
                </a:solidFill>
              </a:rPr>
              <a:t>Nuts for total red meat</a:t>
            </a:r>
          </a:p>
          <a:p>
            <a:pPr eaLnBrk="0" fontAlgn="base" hangingPunct="0">
              <a:spcBef>
                <a:spcPct val="5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00"/>
                </a:solidFill>
              </a:rPr>
              <a:t>Legumes for total red meat</a:t>
            </a:r>
          </a:p>
          <a:p>
            <a:pPr eaLnBrk="0" fontAlgn="base" hangingPunct="0">
              <a:spcBef>
                <a:spcPct val="5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00"/>
                </a:solidFill>
              </a:rPr>
              <a:t>Low-fat dairy for total red meat</a:t>
            </a:r>
          </a:p>
          <a:p>
            <a:pPr eaLnBrk="0" fontAlgn="base" hangingPunct="0">
              <a:spcBef>
                <a:spcPct val="5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00"/>
                </a:solidFill>
              </a:rPr>
              <a:t>Whole grains for total red meat</a:t>
            </a:r>
          </a:p>
          <a:p>
            <a:pPr eaLnBrk="0" fontAlgn="base" hangingPunct="0">
              <a:spcBef>
                <a:spcPct val="5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00"/>
                </a:solidFill>
              </a:rPr>
              <a:t>Poultry for total red meat</a:t>
            </a:r>
          </a:p>
          <a:p>
            <a:pPr eaLnBrk="0" fontAlgn="base" hangingPunct="0">
              <a:spcBef>
                <a:spcPct val="5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00"/>
                </a:solidFill>
              </a:rPr>
              <a:t>Fish for total red meat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1600" smtClean="0">
              <a:solidFill>
                <a:srgbClr val="FFFF00"/>
              </a:solidFill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8763000" y="2209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1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19100"/>
            <a:ext cx="779145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21430"/>
            <a:ext cx="739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663300"/>
                </a:solidFill>
              </a:rPr>
              <a:t>Red meat was classified as probably carcinogenic to humans (Group 2A)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663300"/>
                </a:solidFill>
              </a:rPr>
              <a:t>Processed meat was classified as carcinogenic to humans (Group 1)</a:t>
            </a:r>
            <a:endParaRPr lang="en-US" sz="2800" b="1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29.628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9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6096" r="63628" b="4745"/>
          <a:stretch/>
        </p:blipFill>
        <p:spPr bwMode="auto">
          <a:xfrm>
            <a:off x="937846" y="877765"/>
            <a:ext cx="7596554" cy="5294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Domestic Uses of Grain in the US</a:t>
            </a:r>
            <a:endParaRPr lang="en-US" sz="3600" dirty="0">
              <a:solidFill>
                <a:srgbClr val="66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3640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3"/>
              </a:rPr>
              <a:t>http://faostat3.fao.org/home/E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432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29.621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7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4" r="44489"/>
          <a:stretch/>
        </p:blipFill>
        <p:spPr bwMode="auto">
          <a:xfrm>
            <a:off x="4267200" y="457200"/>
            <a:ext cx="4267200" cy="5974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52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Domestic Uses of Grain in </a:t>
            </a:r>
            <a:r>
              <a:rPr lang="en-US" sz="3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China</a:t>
            </a:r>
            <a:endParaRPr lang="en-US" sz="36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3640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/>
              </a:rPr>
              <a:t>http://faostat3.fao.org/home/E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56"/>
          <a:stretch/>
        </p:blipFill>
        <p:spPr bwMode="auto">
          <a:xfrm>
            <a:off x="762000" y="383485"/>
            <a:ext cx="2678430" cy="5788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19165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29.623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527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320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Default Design</vt:lpstr>
      <vt:lpstr>1_Default Design</vt:lpstr>
      <vt:lpstr>2_Default Design</vt:lpstr>
      <vt:lpstr>4_Default Design</vt:lpstr>
      <vt:lpstr>2_Office Theme</vt:lpstr>
      <vt:lpstr>3_Office Theme</vt:lpstr>
      <vt:lpstr>4_Office Theme</vt:lpstr>
      <vt:lpstr>5_Default Design</vt:lpstr>
      <vt:lpstr>6_Default Design</vt:lpstr>
      <vt:lpstr>Office Theme</vt:lpstr>
      <vt:lpstr>Chart</vt:lpstr>
      <vt:lpstr>Climate and Health Summit: 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HFARMER</dc:creator>
  <cp:lastModifiedBy>Administrator</cp:lastModifiedBy>
  <cp:revision>6</cp:revision>
  <dcterms:created xsi:type="dcterms:W3CDTF">2006-08-16T00:00:00Z</dcterms:created>
  <dcterms:modified xsi:type="dcterms:W3CDTF">2015-12-01T20:46:27Z</dcterms:modified>
</cp:coreProperties>
</file>